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1"/>
  </p:sldMasterIdLst>
  <p:notesMasterIdLst>
    <p:notesMasterId r:id="rId136"/>
  </p:notesMasterIdLst>
  <p:handoutMasterIdLst>
    <p:handoutMasterId r:id="rId137"/>
  </p:handoutMasterIdLst>
  <p:sldIdLst>
    <p:sldId id="256" r:id="rId2"/>
    <p:sldId id="1444" r:id="rId3"/>
    <p:sldId id="529" r:id="rId4"/>
    <p:sldId id="530" r:id="rId5"/>
    <p:sldId id="532" r:id="rId6"/>
    <p:sldId id="412" r:id="rId7"/>
    <p:sldId id="423" r:id="rId8"/>
    <p:sldId id="531" r:id="rId9"/>
    <p:sldId id="418" r:id="rId10"/>
    <p:sldId id="1405" r:id="rId11"/>
    <p:sldId id="422" r:id="rId12"/>
    <p:sldId id="424" r:id="rId13"/>
    <p:sldId id="426" r:id="rId14"/>
    <p:sldId id="428" r:id="rId15"/>
    <p:sldId id="434" r:id="rId16"/>
    <p:sldId id="435" r:id="rId17"/>
    <p:sldId id="436" r:id="rId18"/>
    <p:sldId id="437" r:id="rId19"/>
    <p:sldId id="438" r:id="rId20"/>
    <p:sldId id="286" r:id="rId21"/>
    <p:sldId id="291" r:id="rId22"/>
    <p:sldId id="325" r:id="rId23"/>
    <p:sldId id="366" r:id="rId24"/>
    <p:sldId id="290" r:id="rId25"/>
    <p:sldId id="1503" r:id="rId26"/>
    <p:sldId id="1504" r:id="rId27"/>
    <p:sldId id="1505" r:id="rId28"/>
    <p:sldId id="1620" r:id="rId29"/>
    <p:sldId id="1528" r:id="rId30"/>
    <p:sldId id="1445" r:id="rId31"/>
    <p:sldId id="1529" r:id="rId32"/>
    <p:sldId id="1530" r:id="rId33"/>
    <p:sldId id="1531" r:id="rId34"/>
    <p:sldId id="1532" r:id="rId35"/>
    <p:sldId id="1533" r:id="rId36"/>
    <p:sldId id="1534" r:id="rId37"/>
    <p:sldId id="1535" r:id="rId38"/>
    <p:sldId id="1536" r:id="rId39"/>
    <p:sldId id="1537" r:id="rId40"/>
    <p:sldId id="1538" r:id="rId41"/>
    <p:sldId id="1539" r:id="rId42"/>
    <p:sldId id="1621" r:id="rId43"/>
    <p:sldId id="1549" r:id="rId44"/>
    <p:sldId id="1541" r:id="rId45"/>
    <p:sldId id="1550" r:id="rId46"/>
    <p:sldId id="1551" r:id="rId47"/>
    <p:sldId id="1554" r:id="rId48"/>
    <p:sldId id="1552" r:id="rId49"/>
    <p:sldId id="1553" r:id="rId50"/>
    <p:sldId id="1555" r:id="rId51"/>
    <p:sldId id="1556" r:id="rId52"/>
    <p:sldId id="1557" r:id="rId53"/>
    <p:sldId id="1558" r:id="rId54"/>
    <p:sldId id="1559" r:id="rId55"/>
    <p:sldId id="1560" r:id="rId56"/>
    <p:sldId id="1561" r:id="rId57"/>
    <p:sldId id="1562" r:id="rId58"/>
    <p:sldId id="1563" r:id="rId59"/>
    <p:sldId id="1564" r:id="rId60"/>
    <p:sldId id="1565" r:id="rId61"/>
    <p:sldId id="1622" r:id="rId62"/>
    <p:sldId id="1566" r:id="rId63"/>
    <p:sldId id="1567" r:id="rId64"/>
    <p:sldId id="1568" r:id="rId65"/>
    <p:sldId id="1569" r:id="rId66"/>
    <p:sldId id="1623" r:id="rId67"/>
    <p:sldId id="1570" r:id="rId68"/>
    <p:sldId id="1571" r:id="rId69"/>
    <p:sldId id="1572" r:id="rId70"/>
    <p:sldId id="1573" r:id="rId71"/>
    <p:sldId id="1574" r:id="rId72"/>
    <p:sldId id="1575" r:id="rId73"/>
    <p:sldId id="1576" r:id="rId74"/>
    <p:sldId id="1577" r:id="rId75"/>
    <p:sldId id="1578" r:id="rId76"/>
    <p:sldId id="1579" r:id="rId77"/>
    <p:sldId id="1580" r:id="rId78"/>
    <p:sldId id="1581" r:id="rId79"/>
    <p:sldId id="1624" r:id="rId80"/>
    <p:sldId id="1582" r:id="rId81"/>
    <p:sldId id="1583" r:id="rId82"/>
    <p:sldId id="1584" r:id="rId83"/>
    <p:sldId id="1585" r:id="rId84"/>
    <p:sldId id="1586" r:id="rId85"/>
    <p:sldId id="1587" r:id="rId86"/>
    <p:sldId id="1588" r:id="rId87"/>
    <p:sldId id="1589" r:id="rId88"/>
    <p:sldId id="1590" r:id="rId89"/>
    <p:sldId id="1591" r:id="rId90"/>
    <p:sldId id="1592" r:id="rId91"/>
    <p:sldId id="1593" r:id="rId92"/>
    <p:sldId id="1594" r:id="rId93"/>
    <p:sldId id="1595" r:id="rId94"/>
    <p:sldId id="1596" r:id="rId95"/>
    <p:sldId id="1597" r:id="rId96"/>
    <p:sldId id="1598" r:id="rId97"/>
    <p:sldId id="1599" r:id="rId98"/>
    <p:sldId id="1600" r:id="rId99"/>
    <p:sldId id="1601" r:id="rId100"/>
    <p:sldId id="1602" r:id="rId101"/>
    <p:sldId id="1603" r:id="rId102"/>
    <p:sldId id="1604" r:id="rId103"/>
    <p:sldId id="1605" r:id="rId104"/>
    <p:sldId id="1606" r:id="rId105"/>
    <p:sldId id="1607" r:id="rId106"/>
    <p:sldId id="1608" r:id="rId107"/>
    <p:sldId id="1609" r:id="rId108"/>
    <p:sldId id="1610" r:id="rId109"/>
    <p:sldId id="1611" r:id="rId110"/>
    <p:sldId id="1612" r:id="rId111"/>
    <p:sldId id="1613" r:id="rId112"/>
    <p:sldId id="1614" r:id="rId113"/>
    <p:sldId id="1615" r:id="rId114"/>
    <p:sldId id="1616" r:id="rId115"/>
    <p:sldId id="1617" r:id="rId116"/>
    <p:sldId id="1618" r:id="rId117"/>
    <p:sldId id="1619" r:id="rId118"/>
    <p:sldId id="1527" r:id="rId119"/>
    <p:sldId id="1518" r:id="rId120"/>
    <p:sldId id="1516" r:id="rId121"/>
    <p:sldId id="1519" r:id="rId122"/>
    <p:sldId id="1542" r:id="rId123"/>
    <p:sldId id="1543" r:id="rId124"/>
    <p:sldId id="1544" r:id="rId125"/>
    <p:sldId id="1520" r:id="rId126"/>
    <p:sldId id="1546" r:id="rId127"/>
    <p:sldId id="1545" r:id="rId128"/>
    <p:sldId id="1521" r:id="rId129"/>
    <p:sldId id="1548" r:id="rId130"/>
    <p:sldId id="1547" r:id="rId131"/>
    <p:sldId id="1524" r:id="rId132"/>
    <p:sldId id="1525" r:id="rId133"/>
    <p:sldId id="1526" r:id="rId134"/>
    <p:sldId id="283" r:id="rId13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autoAdjust="0"/>
    <p:restoredTop sz="94628" autoAdjust="0"/>
  </p:normalViewPr>
  <p:slideViewPr>
    <p:cSldViewPr>
      <p:cViewPr varScale="1">
        <p:scale>
          <a:sx n="119" d="100"/>
          <a:sy n="119" d="100"/>
        </p:scale>
        <p:origin x="1728" y="19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4" d="100"/>
          <a:sy n="74" d="100"/>
        </p:scale>
        <p:origin x="-1968"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6D5DCCAB-02C5-46C9-BEE4-F4015604134A}" type="datetime1">
              <a:rPr lang="en-US" smtClean="0"/>
              <a:t>12/2/24</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AAD7656A-59C1-4EA8-86B6-85DA6F15CC7C}"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9BBFB2A-D931-4AAC-A631-782FD5719A19}" type="datetime1">
              <a:rPr lang="en-US" smtClean="0"/>
              <a:t>12/2/24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CB5DDF0-EF1A-428D-B986-B55564525F08}" type="slidenum">
              <a:rPr lang="en-US" smtClean="0"/>
              <a:pPr/>
              <a:t>‹#›</a:t>
            </a:fld>
            <a:endParaRPr lang="en-US"/>
          </a:p>
        </p:txBody>
      </p:sp>
    </p:spTree>
    <p:extLst>
      <p:ext uri="{BB962C8B-B14F-4D97-AF65-F5344CB8AC3E}">
        <p14:creationId xmlns:p14="http://schemas.microsoft.com/office/powerpoint/2010/main" val="182608779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p13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1" name="Google Shape;2111;p13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9812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p13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1" name="Google Shape;2111;p13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624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p13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0" name="Google Shape;2120;p1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p13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0" name="Google Shape;2120;p1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610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p13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0" name="Google Shape;2120;p1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0855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p13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9" name="Google Shape;2139;p13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p13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9" name="Google Shape;2149;p13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425D3-3439-404A-93A1-697D43ECE8AA}" type="slidenum">
              <a:rPr lang="en-IN" smtClean="0"/>
              <a:pPr/>
              <a:t>2</a:t>
            </a:fld>
            <a:endParaRPr lang="en-IN"/>
          </a:p>
        </p:txBody>
      </p:sp>
    </p:spTree>
    <p:extLst>
      <p:ext uri="{BB962C8B-B14F-4D97-AF65-F5344CB8AC3E}">
        <p14:creationId xmlns:p14="http://schemas.microsoft.com/office/powerpoint/2010/main" val="525909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13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9" name="Google Shape;2129;p1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9471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p13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3" name="Google Shape;2093;p13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p13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2" name="Google Shape;2102;p1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p13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2" name="Google Shape;2102;p1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51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p13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2" name="Google Shape;2102;p1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0136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p13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2" name="Google Shape;2102;p1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900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p13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1" name="Google Shape;2111;p13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D390036-D08A-4313-9587-A6B3DCF97D4E}" type="datetime1">
              <a:rPr lang="en-US" smtClean="0"/>
              <a:t>12/2/24</a:t>
            </a:fld>
            <a:endParaRPr lang="en-US" dirty="0"/>
          </a:p>
        </p:txBody>
      </p:sp>
      <p:sp>
        <p:nvSpPr>
          <p:cNvPr id="5" name="Footer Placeholder 4"/>
          <p:cNvSpPr>
            <a:spLocks noGrp="1"/>
          </p:cNvSpPr>
          <p:nvPr>
            <p:ph type="ftr" sz="quarter" idx="11"/>
          </p:nvPr>
        </p:nvSpPr>
        <p:spPr/>
        <p:txBody>
          <a:bodyPr/>
          <a:lstStyle/>
          <a:p>
            <a:r>
              <a:rPr lang="en-US"/>
              <a:t>UNIT 05     Data Analytics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7F47C2-23DA-41CE-815D-11614F7B702F}" type="datetime1">
              <a:rPr lang="en-US" smtClean="0"/>
              <a:t>12/2/24</a:t>
            </a:fld>
            <a:endParaRPr lang="en-US" dirty="0"/>
          </a:p>
        </p:txBody>
      </p:sp>
      <p:sp>
        <p:nvSpPr>
          <p:cNvPr id="5" name="Footer Placeholder 4"/>
          <p:cNvSpPr>
            <a:spLocks noGrp="1"/>
          </p:cNvSpPr>
          <p:nvPr>
            <p:ph type="ftr" sz="quarter" idx="11"/>
          </p:nvPr>
        </p:nvSpPr>
        <p:spPr/>
        <p:txBody>
          <a:bodyPr/>
          <a:lstStyle/>
          <a:p>
            <a:r>
              <a:rPr lang="en-US"/>
              <a:t>UNIT 05     Data Analytics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E6FC5A-D9C7-409B-8D22-409222ADC3B9}" type="datetime1">
              <a:rPr lang="en-US" smtClean="0"/>
              <a:t>12/2/24</a:t>
            </a:fld>
            <a:endParaRPr lang="en-US" dirty="0"/>
          </a:p>
        </p:txBody>
      </p:sp>
      <p:sp>
        <p:nvSpPr>
          <p:cNvPr id="5" name="Footer Placeholder 4"/>
          <p:cNvSpPr>
            <a:spLocks noGrp="1"/>
          </p:cNvSpPr>
          <p:nvPr>
            <p:ph type="ftr" sz="quarter" idx="11"/>
          </p:nvPr>
        </p:nvSpPr>
        <p:spPr/>
        <p:txBody>
          <a:bodyPr/>
          <a:lstStyle/>
          <a:p>
            <a:r>
              <a:rPr lang="en-US"/>
              <a:t>UNIT 05     Data Analytics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469A4-86F6-440B-85DD-F2A5004E9F8B}" type="datetime1">
              <a:rPr lang="en-US" smtClean="0"/>
              <a:t>12/2/24</a:t>
            </a:fld>
            <a:endParaRPr lang="en-US" dirty="0"/>
          </a:p>
        </p:txBody>
      </p:sp>
      <p:sp>
        <p:nvSpPr>
          <p:cNvPr id="5" name="Footer Placeholder 4"/>
          <p:cNvSpPr>
            <a:spLocks noGrp="1"/>
          </p:cNvSpPr>
          <p:nvPr>
            <p:ph type="ftr" sz="quarter" idx="11"/>
          </p:nvPr>
        </p:nvSpPr>
        <p:spPr/>
        <p:txBody>
          <a:bodyPr/>
          <a:lstStyle/>
          <a:p>
            <a:r>
              <a:rPr lang="en-US"/>
              <a:t>UNIT 05     Data Analytics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9" name="Picture 2" descr="E:\NIET\Project\xLogo11.png.pagespeed.ic.pydHLuCQEZ.png"/>
          <p:cNvPicPr>
            <a:picLocks noChangeAspect="1" noChangeArrowheads="1"/>
          </p:cNvPicPr>
          <p:nvPr userDrawn="1"/>
        </p:nvPicPr>
        <p:blipFill>
          <a:blip r:embed="rId2" cstate="print"/>
          <a:srcRect/>
          <a:stretch>
            <a:fillRect/>
          </a:stretch>
        </p:blipFill>
        <p:spPr bwMode="auto">
          <a:xfrm>
            <a:off x="28956" y="1"/>
            <a:ext cx="1418844" cy="761999"/>
          </a:xfrm>
          <a:prstGeom prst="rect">
            <a:avLst/>
          </a:prstGeom>
          <a:noFill/>
        </p:spPr>
      </p:pic>
      <p:sp>
        <p:nvSpPr>
          <p:cNvPr id="10" name="Title 1"/>
          <p:cNvSpPr txBox="1">
            <a:spLocks/>
          </p:cNvSpPr>
          <p:nvPr userDrawn="1"/>
        </p:nvSpPr>
        <p:spPr>
          <a:xfrm>
            <a:off x="1676400" y="0"/>
            <a:ext cx="7467600" cy="63950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THE CONCEPT LEARNING TASK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45C114-CBF4-48A0-8B3E-212652A10585}" type="datetime1">
              <a:rPr lang="en-US" smtClean="0"/>
              <a:t>12/2/24</a:t>
            </a:fld>
            <a:endParaRPr lang="en-US" dirty="0"/>
          </a:p>
        </p:txBody>
      </p:sp>
      <p:sp>
        <p:nvSpPr>
          <p:cNvPr id="5" name="Footer Placeholder 4"/>
          <p:cNvSpPr>
            <a:spLocks noGrp="1"/>
          </p:cNvSpPr>
          <p:nvPr>
            <p:ph type="ftr" sz="quarter" idx="11"/>
          </p:nvPr>
        </p:nvSpPr>
        <p:spPr/>
        <p:txBody>
          <a:bodyPr/>
          <a:lstStyle/>
          <a:p>
            <a:r>
              <a:rPr lang="en-US"/>
              <a:t>UNIT 05     Data Analytics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85DAF8-C8EE-4595-9D2A-93BDF962EA9F}" type="datetime1">
              <a:rPr lang="en-US" smtClean="0"/>
              <a:t>12/2/24</a:t>
            </a:fld>
            <a:endParaRPr lang="en-US" dirty="0"/>
          </a:p>
        </p:txBody>
      </p:sp>
      <p:sp>
        <p:nvSpPr>
          <p:cNvPr id="6" name="Footer Placeholder 5"/>
          <p:cNvSpPr>
            <a:spLocks noGrp="1"/>
          </p:cNvSpPr>
          <p:nvPr>
            <p:ph type="ftr" sz="quarter" idx="11"/>
          </p:nvPr>
        </p:nvSpPr>
        <p:spPr/>
        <p:txBody>
          <a:bodyPr/>
          <a:lstStyle/>
          <a:p>
            <a:r>
              <a:rPr lang="en-US"/>
              <a:t>UNIT 05     Data Analytics</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23B4C-E4F2-40D4-812F-B2FEABFB3CE0}" type="datetime1">
              <a:rPr lang="en-US" smtClean="0"/>
              <a:t>12/2/24</a:t>
            </a:fld>
            <a:endParaRPr lang="en-US" dirty="0"/>
          </a:p>
        </p:txBody>
      </p:sp>
      <p:sp>
        <p:nvSpPr>
          <p:cNvPr id="8" name="Footer Placeholder 7"/>
          <p:cNvSpPr>
            <a:spLocks noGrp="1"/>
          </p:cNvSpPr>
          <p:nvPr>
            <p:ph type="ftr" sz="quarter" idx="11"/>
          </p:nvPr>
        </p:nvSpPr>
        <p:spPr/>
        <p:txBody>
          <a:bodyPr/>
          <a:lstStyle/>
          <a:p>
            <a:r>
              <a:rPr lang="en-US"/>
              <a:t>UNIT 05     Data Analytics</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EBFF46-286E-4B25-B1EE-41AE13CB6B10}" type="datetime1">
              <a:rPr lang="en-US" smtClean="0"/>
              <a:t>12/2/24</a:t>
            </a:fld>
            <a:endParaRPr lang="en-US" dirty="0"/>
          </a:p>
        </p:txBody>
      </p:sp>
      <p:sp>
        <p:nvSpPr>
          <p:cNvPr id="4" name="Footer Placeholder 3"/>
          <p:cNvSpPr>
            <a:spLocks noGrp="1"/>
          </p:cNvSpPr>
          <p:nvPr>
            <p:ph type="ftr" sz="quarter" idx="11"/>
          </p:nvPr>
        </p:nvSpPr>
        <p:spPr/>
        <p:txBody>
          <a:bodyPr/>
          <a:lstStyle/>
          <a:p>
            <a:r>
              <a:rPr lang="en-US"/>
              <a:t>UNIT 05     Data Analytics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E0783F-31E2-4CDD-B9F3-A567126A90FC}" type="datetime1">
              <a:rPr lang="en-US" smtClean="0"/>
              <a:t>12/2/24</a:t>
            </a:fld>
            <a:endParaRPr lang="en-US" dirty="0"/>
          </a:p>
        </p:txBody>
      </p:sp>
      <p:sp>
        <p:nvSpPr>
          <p:cNvPr id="3" name="Footer Placeholder 2"/>
          <p:cNvSpPr>
            <a:spLocks noGrp="1"/>
          </p:cNvSpPr>
          <p:nvPr>
            <p:ph type="ftr" sz="quarter" idx="11"/>
          </p:nvPr>
        </p:nvSpPr>
        <p:spPr/>
        <p:txBody>
          <a:bodyPr/>
          <a:lstStyle/>
          <a:p>
            <a:r>
              <a:rPr lang="en-US"/>
              <a:t>UNIT 05     Data Analytics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pic>
        <p:nvPicPr>
          <p:cNvPr id="5" name="Picture 2" descr="E:\NIET\Project\xLogo11.png.pagespeed.ic.pydHLuCQEZ.png"/>
          <p:cNvPicPr>
            <a:picLocks noChangeAspect="1" noChangeArrowheads="1"/>
          </p:cNvPicPr>
          <p:nvPr userDrawn="1"/>
        </p:nvPicPr>
        <p:blipFill>
          <a:blip r:embed="rId2" cstate="print"/>
          <a:srcRect/>
          <a:stretch>
            <a:fillRect/>
          </a:stretch>
        </p:blipFill>
        <p:spPr bwMode="auto">
          <a:xfrm>
            <a:off x="0" y="0"/>
            <a:ext cx="1447800" cy="817163"/>
          </a:xfrm>
          <a:prstGeom prst="rect">
            <a:avLst/>
          </a:prstGeom>
          <a:noFill/>
        </p:spPr>
      </p:pic>
      <p:sp>
        <p:nvSpPr>
          <p:cNvPr id="6" name="Title 1"/>
          <p:cNvSpPr txBox="1">
            <a:spLocks/>
          </p:cNvSpPr>
          <p:nvPr userDrawn="1"/>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CONTENT</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841EC-9AD6-4023-9060-2F9D854D7E2E}" type="datetime1">
              <a:rPr lang="en-US" smtClean="0"/>
              <a:t>12/2/24</a:t>
            </a:fld>
            <a:endParaRPr lang="en-US" dirty="0"/>
          </a:p>
        </p:txBody>
      </p:sp>
      <p:sp>
        <p:nvSpPr>
          <p:cNvPr id="6" name="Footer Placeholder 5"/>
          <p:cNvSpPr>
            <a:spLocks noGrp="1"/>
          </p:cNvSpPr>
          <p:nvPr>
            <p:ph type="ftr" sz="quarter" idx="11"/>
          </p:nvPr>
        </p:nvSpPr>
        <p:spPr/>
        <p:txBody>
          <a:bodyPr/>
          <a:lstStyle/>
          <a:p>
            <a:r>
              <a:rPr lang="en-US"/>
              <a:t>UNIT 05     Data Analytics</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17AD17-C300-4046-BBAA-41C59C65F80D}" type="datetime1">
              <a:rPr lang="en-US" smtClean="0"/>
              <a:t>12/2/24</a:t>
            </a:fld>
            <a:endParaRPr lang="en-US" dirty="0"/>
          </a:p>
        </p:txBody>
      </p:sp>
      <p:sp>
        <p:nvSpPr>
          <p:cNvPr id="6" name="Footer Placeholder 5"/>
          <p:cNvSpPr>
            <a:spLocks noGrp="1"/>
          </p:cNvSpPr>
          <p:nvPr>
            <p:ph type="ftr" sz="quarter" idx="11"/>
          </p:nvPr>
        </p:nvSpPr>
        <p:spPr/>
        <p:txBody>
          <a:bodyPr/>
          <a:lstStyle/>
          <a:p>
            <a:r>
              <a:rPr lang="en-US"/>
              <a:t>UNIT 05     Data Analytics</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4E0C60-87DF-4030-B022-17615A1E65FE}" type="datetime1">
              <a:rPr lang="en-US" smtClean="0"/>
              <a:t>12/2/24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 05     Data Analytics</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itconnect.uw.edu/work/data/reporting-and-analytics/tableau/tableau-help/#whatis"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hyperlink" Target="https://itconnect.uw.edu/security/iam/access/groups/"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www.youtube.com/watch?v=6mBtTNggkU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youtube.com/watch?v=ttCDqyfrcEc" TargetMode="External"/><Relationship Id="rId4" Type="http://schemas.openxmlformats.org/officeDocument/2006/relationships/hyperlink" Target="https://www.youtube.com/watch?v=HGMrIZq5dq0"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mcqpoint.com/mcq/tableau/"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mcqpoint.com/mcq/tableau/" TargetMode="External"/></Relationships>
</file>

<file path=ppt/slides/_rels/slide1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7.png"/></Relationships>
</file>

<file path=ppt/slides/_rels/slide1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help.tableau.com/current/server/en-us/cli_restart_tsm.htm#restart"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help.tableau.com/current/server/en-us/cli_maintenance_tsm.htm#tsmmaintenancereindex"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help.tableau.com/current/server/en-us/trouble_install_upgrade.htm#Reindexin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public.tableau.com/en-us/s/download"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hyperlink" Target="https://hevodata.com/learn/wp-admin/post.php?post=116889&amp;action=edit#t36" TargetMode="External"/><Relationship Id="rId3" Type="http://schemas.openxmlformats.org/officeDocument/2006/relationships/hyperlink" Target="https://hevodata.com/learn/wp-admin/post.php?post=116889&amp;action=edit#t31" TargetMode="External"/><Relationship Id="rId7" Type="http://schemas.openxmlformats.org/officeDocument/2006/relationships/hyperlink" Target="https://hevodata.com/learn/wp-admin/post.php?post=116889&amp;action=edit#t35"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hevodata.com/learn/wp-admin/post.php?post=116889&amp;action=edit#t34" TargetMode="External"/><Relationship Id="rId5" Type="http://schemas.openxmlformats.org/officeDocument/2006/relationships/hyperlink" Target="https://hevodata.com/learn/wp-admin/post.php?post=116889&amp;action=edit#t33" TargetMode="External"/><Relationship Id="rId4" Type="http://schemas.openxmlformats.org/officeDocument/2006/relationships/hyperlink" Target="https://hevodata.com/learn/wp-admin/post.php?post=116889&amp;action=edit#t32"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s://datacrunchcorp.com/tableau-bar-charts/"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857250"/>
            <a:ext cx="7486650" cy="681777"/>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100" dirty="0" err="1"/>
              <a:t>Noida</a:t>
            </a:r>
            <a:r>
              <a:rPr lang="en-US" sz="2100" dirty="0"/>
              <a:t> Institute of Engineering and Technology, Greater </a:t>
            </a:r>
            <a:r>
              <a:rPr lang="en-US" sz="2100" dirty="0" err="1"/>
              <a:t>Noida</a:t>
            </a:r>
            <a:endParaRPr lang="en-US" sz="2100" dirty="0"/>
          </a:p>
        </p:txBody>
      </p:sp>
      <p:sp>
        <p:nvSpPr>
          <p:cNvPr id="3" name="Subtitle 2"/>
          <p:cNvSpPr>
            <a:spLocks noGrp="1"/>
          </p:cNvSpPr>
          <p:nvPr>
            <p:ph type="subTitle" idx="1"/>
          </p:nvPr>
        </p:nvSpPr>
        <p:spPr>
          <a:xfrm>
            <a:off x="1371600" y="1767628"/>
            <a:ext cx="7086600" cy="575522"/>
          </a:xfrm>
          <a:ln>
            <a:solidFill>
              <a:schemeClr val="accent2"/>
            </a:solidFill>
          </a:ln>
        </p:spPr>
        <p:style>
          <a:lnRef idx="2">
            <a:schemeClr val="accent5"/>
          </a:lnRef>
          <a:fillRef idx="1">
            <a:schemeClr val="lt1"/>
          </a:fillRef>
          <a:effectRef idx="0">
            <a:schemeClr val="accent5"/>
          </a:effectRef>
          <a:fontRef idx="minor">
            <a:schemeClr val="dk1"/>
          </a:fontRef>
        </p:style>
        <p:txBody>
          <a:bodyPr vert="horz" lIns="68580" tIns="34290" rIns="68580" bIns="34290" rtlCol="0" anchor="t">
            <a:normAutofit fontScale="92500" lnSpcReduction="10000"/>
          </a:bodyPr>
          <a:lstStyle/>
          <a:p>
            <a:r>
              <a:rPr lang="en-US" sz="1875" dirty="0"/>
              <a:t>DATA VISUALIZATION</a:t>
            </a:r>
            <a:br>
              <a:rPr lang="en-US" sz="1875" dirty="0">
                <a:solidFill>
                  <a:schemeClr val="tx1"/>
                </a:solidFill>
              </a:rPr>
            </a:br>
            <a:endParaRPr lang="en-US" sz="1875" dirty="0">
              <a:solidFill>
                <a:schemeClr val="tx1"/>
              </a:solidFill>
            </a:endParaRPr>
          </a:p>
        </p:txBody>
      </p:sp>
      <p:sp>
        <p:nvSpPr>
          <p:cNvPr id="6" name="Subtitle 2"/>
          <p:cNvSpPr txBox="1">
            <a:spLocks/>
          </p:cNvSpPr>
          <p:nvPr/>
        </p:nvSpPr>
        <p:spPr>
          <a:xfrm>
            <a:off x="6549606" y="3991963"/>
            <a:ext cx="2480094" cy="1325234"/>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68580" tIns="34290" rIns="68580" bIns="34290" rtlCol="0" anchor="t">
            <a:normAutofit/>
          </a:bodyPr>
          <a:lstStyle/>
          <a:p>
            <a:pPr algn="ctr">
              <a:spcBef>
                <a:spcPct val="20000"/>
              </a:spcBef>
              <a:defRPr/>
            </a:pPr>
            <a:r>
              <a:rPr lang="en-US" dirty="0">
                <a:solidFill>
                  <a:schemeClr val="tx1"/>
                </a:solidFill>
                <a:cs typeface="Calibri"/>
              </a:rPr>
              <a:t>Dr. Kumod Kumar Gupta</a:t>
            </a:r>
          </a:p>
          <a:p>
            <a:pPr algn="ctr">
              <a:spcBef>
                <a:spcPct val="20000"/>
              </a:spcBef>
              <a:defRPr/>
            </a:pPr>
            <a:r>
              <a:rPr lang="en-US" dirty="0">
                <a:solidFill>
                  <a:schemeClr val="tx1"/>
                </a:solidFill>
              </a:rPr>
              <a:t>Assistant Professor</a:t>
            </a:r>
            <a:endParaRPr lang="en-US" dirty="0">
              <a:solidFill>
                <a:schemeClr val="tx1"/>
              </a:solidFill>
              <a:cs typeface="Calibri"/>
            </a:endParaRPr>
          </a:p>
          <a:p>
            <a:pPr algn="ctr">
              <a:spcBef>
                <a:spcPct val="20000"/>
              </a:spcBef>
              <a:defRPr/>
            </a:pPr>
            <a:r>
              <a:rPr lang="en-US" dirty="0">
                <a:solidFill>
                  <a:schemeClr val="tx1"/>
                </a:solidFill>
              </a:rPr>
              <a:t>CSE-AI</a:t>
            </a:r>
            <a:endParaRPr lang="en-US" dirty="0">
              <a:solidFill>
                <a:schemeClr val="tx1"/>
              </a:solidFill>
              <a:cs typeface="Calibri"/>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1428750" y="5314950"/>
            <a:ext cx="400050" cy="400050"/>
          </a:xfrm>
          <a:prstGeom prst="rect">
            <a:avLst/>
          </a:prstGeom>
          <a:noFill/>
        </p:spPr>
      </p:pic>
      <p:sp>
        <p:nvSpPr>
          <p:cNvPr id="9" name="Date Placeholder 8"/>
          <p:cNvSpPr>
            <a:spLocks noGrp="1"/>
          </p:cNvSpPr>
          <p:nvPr>
            <p:ph type="dt" sz="half" idx="10"/>
          </p:nvPr>
        </p:nvSpPr>
        <p:spPr>
          <a:xfrm>
            <a:off x="1428750" y="5726907"/>
            <a:ext cx="1600200" cy="273844"/>
          </a:xfrm>
        </p:spPr>
        <p:txBody>
          <a:bodyPr/>
          <a:lstStyle/>
          <a:p>
            <a:fld id="{11B53FBE-6B72-44DD-BEDC-E6A4DDFA8788}" type="datetime1">
              <a:rPr lang="en-US" smtClean="0"/>
              <a:t>12/2/24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7258050" y="2738438"/>
            <a:ext cx="1143000" cy="1143000"/>
          </a:xfrm>
          <a:prstGeom prst="rect">
            <a:avLst/>
          </a:prstGeom>
          <a:noFill/>
        </p:spPr>
      </p:pic>
      <p:sp>
        <p:nvSpPr>
          <p:cNvPr id="12" name="Subtitle 2"/>
          <p:cNvSpPr txBox="1">
            <a:spLocks/>
          </p:cNvSpPr>
          <p:nvPr/>
        </p:nvSpPr>
        <p:spPr>
          <a:xfrm>
            <a:off x="285750" y="3028950"/>
            <a:ext cx="1543050" cy="40005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68580" tIns="34290" rIns="68580" bIns="34290" rtlCol="0" anchor="t">
            <a:normAutofit/>
          </a:bodyPr>
          <a:lstStyle/>
          <a:p>
            <a:pPr algn="ctr">
              <a:spcBef>
                <a:spcPct val="20000"/>
              </a:spcBef>
              <a:defRPr/>
            </a:pPr>
            <a:r>
              <a:rPr lang="en-US" sz="1875" dirty="0">
                <a:solidFill>
                  <a:schemeClr val="tx1"/>
                </a:solidFill>
              </a:rPr>
              <a:t>Unit: 5</a:t>
            </a:r>
            <a:endParaRPr lang="en-US" sz="1350" dirty="0">
              <a:solidFill>
                <a:schemeClr val="tx1"/>
              </a:solidFill>
            </a:endParaRPr>
          </a:p>
        </p:txBody>
      </p:sp>
      <p:sp>
        <p:nvSpPr>
          <p:cNvPr id="13" name="Footer Placeholder 12"/>
          <p:cNvSpPr>
            <a:spLocks noGrp="1"/>
          </p:cNvSpPr>
          <p:nvPr>
            <p:ph type="ftr" sz="quarter" idx="11"/>
          </p:nvPr>
        </p:nvSpPr>
        <p:spPr>
          <a:xfrm>
            <a:off x="2857500" y="5543551"/>
            <a:ext cx="3771900" cy="273844"/>
          </a:xfrm>
        </p:spPr>
        <p:txBody>
          <a:bodyPr/>
          <a:lstStyle/>
          <a:p>
            <a:r>
              <a:rPr lang="en-US"/>
              <a:t>Dr. Kumod Kumar Gupta     Data Analytics ACSAI0512               Unit Number 2</a:t>
            </a:r>
            <a:endParaRPr lang="en-US" dirty="0"/>
          </a:p>
        </p:txBody>
      </p:sp>
      <p:sp>
        <p:nvSpPr>
          <p:cNvPr id="14" name="Subtitle 2"/>
          <p:cNvSpPr txBox="1">
            <a:spLocks/>
          </p:cNvSpPr>
          <p:nvPr/>
        </p:nvSpPr>
        <p:spPr>
          <a:xfrm>
            <a:off x="256253" y="3669506"/>
            <a:ext cx="3143250" cy="62865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68580" tIns="34290" rIns="68580" bIns="34290" rtlCol="0" anchor="t">
            <a:normAutofit/>
          </a:bodyPr>
          <a:lstStyle/>
          <a:p>
            <a:pPr algn="ctr">
              <a:spcBef>
                <a:spcPct val="20000"/>
              </a:spcBef>
              <a:defRPr/>
            </a:pPr>
            <a:r>
              <a:rPr lang="en-US" sz="1500" dirty="0">
                <a:solidFill>
                  <a:schemeClr val="tx1"/>
                </a:solidFill>
                <a:cs typeface="Calibri"/>
              </a:rPr>
              <a:t>Data Analytics ACSAI0512</a:t>
            </a:r>
          </a:p>
        </p:txBody>
      </p:sp>
      <p:sp>
        <p:nvSpPr>
          <p:cNvPr id="15" name="Subtitle 2"/>
          <p:cNvSpPr txBox="1">
            <a:spLocks/>
          </p:cNvSpPr>
          <p:nvPr/>
        </p:nvSpPr>
        <p:spPr>
          <a:xfrm>
            <a:off x="256253" y="4538663"/>
            <a:ext cx="3143250" cy="62865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68580" tIns="34290" rIns="68580" bIns="34290" rtlCol="0" anchor="t">
            <a:normAutofit/>
          </a:bodyPr>
          <a:lstStyle/>
          <a:p>
            <a:pPr algn="ctr">
              <a:spcBef>
                <a:spcPct val="20000"/>
              </a:spcBef>
              <a:defRPr/>
            </a:pPr>
            <a:r>
              <a:rPr lang="en-US" sz="1500" dirty="0">
                <a:solidFill>
                  <a:schemeClr val="tx1"/>
                </a:solidFill>
                <a:cs typeface="Calibri"/>
              </a:rPr>
              <a:t>B.Tech 5th Semester</a:t>
            </a: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857250"/>
            <a:ext cx="1657350" cy="7104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10</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CO-PO Mapping</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EE137FF7-7EB9-4855-898D-741240C4BE64}" type="datetime1">
              <a:rPr lang="en-US" smtClean="0">
                <a:solidFill>
                  <a:schemeClr val="tx1"/>
                </a:solidFill>
              </a:rPr>
              <a:t>12/2/24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2590800" y="6356350"/>
            <a:ext cx="3429000" cy="365125"/>
          </a:xfrm>
        </p:spPr>
        <p:txBody>
          <a:bodyPr/>
          <a:lstStyle/>
          <a:p>
            <a:r>
              <a:rPr lang="en-US"/>
              <a:t>UNIT 05     Data Analytics</a:t>
            </a:r>
            <a:endParaRPr lang="en-US" dirty="0"/>
          </a:p>
        </p:txBody>
      </p:sp>
      <p:graphicFrame>
        <p:nvGraphicFramePr>
          <p:cNvPr id="9" name="Content Placeholder 1">
            <a:extLst>
              <a:ext uri="{FF2B5EF4-FFF2-40B4-BE49-F238E27FC236}">
                <a16:creationId xmlns:a16="http://schemas.microsoft.com/office/drawing/2014/main" id="{AC4C0837-50AE-BD43-BFE0-C5E0AB940319}"/>
              </a:ext>
            </a:extLst>
          </p:cNvPr>
          <p:cNvGraphicFramePr>
            <a:graphicFrameLocks/>
          </p:cNvGraphicFramePr>
          <p:nvPr>
            <p:extLst>
              <p:ext uri="{D42A27DB-BD31-4B8C-83A1-F6EECF244321}">
                <p14:modId xmlns:p14="http://schemas.microsoft.com/office/powerpoint/2010/main" val="2256157421"/>
              </p:ext>
            </p:extLst>
          </p:nvPr>
        </p:nvGraphicFramePr>
        <p:xfrm>
          <a:off x="457200" y="1447801"/>
          <a:ext cx="8229603" cy="4035063"/>
        </p:xfrm>
        <a:graphic>
          <a:graphicData uri="http://schemas.openxmlformats.org/drawingml/2006/table">
            <a:tbl>
              <a:tblPr firstRow="1" firstCol="1" bandRow="1">
                <a:tableStyleId>{5C22544A-7EE6-4342-B048-85BDC9FD1C3A}</a:tableStyleId>
              </a:tblPr>
              <a:tblGrid>
                <a:gridCol w="1220075">
                  <a:extLst>
                    <a:ext uri="{9D8B030D-6E8A-4147-A177-3AD203B41FA5}">
                      <a16:colId xmlns:a16="http://schemas.microsoft.com/office/drawing/2014/main" val="20000"/>
                    </a:ext>
                  </a:extLst>
                </a:gridCol>
                <a:gridCol w="461088">
                  <a:extLst>
                    <a:ext uri="{9D8B030D-6E8A-4147-A177-3AD203B41FA5}">
                      <a16:colId xmlns:a16="http://schemas.microsoft.com/office/drawing/2014/main" val="20001"/>
                    </a:ext>
                  </a:extLst>
                </a:gridCol>
                <a:gridCol w="566738">
                  <a:extLst>
                    <a:ext uri="{9D8B030D-6E8A-4147-A177-3AD203B41FA5}">
                      <a16:colId xmlns:a16="http://schemas.microsoft.com/office/drawing/2014/main" val="20002"/>
                    </a:ext>
                  </a:extLst>
                </a:gridCol>
                <a:gridCol w="566738">
                  <a:extLst>
                    <a:ext uri="{9D8B030D-6E8A-4147-A177-3AD203B41FA5}">
                      <a16:colId xmlns:a16="http://schemas.microsoft.com/office/drawing/2014/main" val="20003"/>
                    </a:ext>
                  </a:extLst>
                </a:gridCol>
                <a:gridCol w="566738">
                  <a:extLst>
                    <a:ext uri="{9D8B030D-6E8A-4147-A177-3AD203B41FA5}">
                      <a16:colId xmlns:a16="http://schemas.microsoft.com/office/drawing/2014/main" val="20004"/>
                    </a:ext>
                  </a:extLst>
                </a:gridCol>
                <a:gridCol w="566738">
                  <a:extLst>
                    <a:ext uri="{9D8B030D-6E8A-4147-A177-3AD203B41FA5}">
                      <a16:colId xmlns:a16="http://schemas.microsoft.com/office/drawing/2014/main" val="20005"/>
                    </a:ext>
                  </a:extLst>
                </a:gridCol>
                <a:gridCol w="566738">
                  <a:extLst>
                    <a:ext uri="{9D8B030D-6E8A-4147-A177-3AD203B41FA5}">
                      <a16:colId xmlns:a16="http://schemas.microsoft.com/office/drawing/2014/main" val="20006"/>
                    </a:ext>
                  </a:extLst>
                </a:gridCol>
                <a:gridCol w="566738">
                  <a:extLst>
                    <a:ext uri="{9D8B030D-6E8A-4147-A177-3AD203B41FA5}">
                      <a16:colId xmlns:a16="http://schemas.microsoft.com/office/drawing/2014/main" val="20007"/>
                    </a:ext>
                  </a:extLst>
                </a:gridCol>
                <a:gridCol w="566738">
                  <a:extLst>
                    <a:ext uri="{9D8B030D-6E8A-4147-A177-3AD203B41FA5}">
                      <a16:colId xmlns:a16="http://schemas.microsoft.com/office/drawing/2014/main" val="20008"/>
                    </a:ext>
                  </a:extLst>
                </a:gridCol>
                <a:gridCol w="566738">
                  <a:extLst>
                    <a:ext uri="{9D8B030D-6E8A-4147-A177-3AD203B41FA5}">
                      <a16:colId xmlns:a16="http://schemas.microsoft.com/office/drawing/2014/main" val="20009"/>
                    </a:ext>
                  </a:extLst>
                </a:gridCol>
                <a:gridCol w="671512">
                  <a:extLst>
                    <a:ext uri="{9D8B030D-6E8A-4147-A177-3AD203B41FA5}">
                      <a16:colId xmlns:a16="http://schemas.microsoft.com/office/drawing/2014/main" val="20010"/>
                    </a:ext>
                  </a:extLst>
                </a:gridCol>
                <a:gridCol w="671512">
                  <a:extLst>
                    <a:ext uri="{9D8B030D-6E8A-4147-A177-3AD203B41FA5}">
                      <a16:colId xmlns:a16="http://schemas.microsoft.com/office/drawing/2014/main" val="20011"/>
                    </a:ext>
                  </a:extLst>
                </a:gridCol>
                <a:gridCol w="671512">
                  <a:extLst>
                    <a:ext uri="{9D8B030D-6E8A-4147-A177-3AD203B41FA5}">
                      <a16:colId xmlns:a16="http://schemas.microsoft.com/office/drawing/2014/main" val="20012"/>
                    </a:ext>
                  </a:extLst>
                </a:gridCol>
              </a:tblGrid>
              <a:tr h="976674">
                <a:tc>
                  <a:txBody>
                    <a:bodyPr/>
                    <a:lstStyle/>
                    <a:p>
                      <a:pPr marL="0" marR="0" algn="just">
                        <a:lnSpc>
                          <a:spcPct val="115000"/>
                        </a:lnSpc>
                        <a:spcBef>
                          <a:spcPts val="0"/>
                        </a:spcBef>
                        <a:spcAft>
                          <a:spcPts val="0"/>
                        </a:spcAft>
                      </a:pPr>
                      <a:endParaRPr lang="en-US" sz="1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endParaRPr lang="en-US" sz="14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94429">
                <a:tc>
                  <a:txBody>
                    <a:bodyPr/>
                    <a:lstStyle/>
                    <a:p>
                      <a:pPr marL="0" marR="0">
                        <a:lnSpc>
                          <a:spcPct val="115000"/>
                        </a:lnSpc>
                        <a:spcBef>
                          <a:spcPts val="0"/>
                        </a:spcBef>
                        <a:spcAft>
                          <a:spcPts val="0"/>
                        </a:spcAft>
                      </a:pPr>
                      <a:endParaRPr lang="en-US" sz="1400" b="1" dirty="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b="0" dirty="0">
                        <a:effectLst/>
                        <a:latin typeface="Calibri"/>
                        <a:ea typeface="Calibri"/>
                        <a:cs typeface="Times New Roman"/>
                      </a:endParaRPr>
                    </a:p>
                  </a:txBody>
                  <a:tcPr marL="68580" marR="68580" marT="0" marB="0" anchor="b"/>
                </a:tc>
                <a:extLst>
                  <a:ext uri="{0D108BD9-81ED-4DB2-BD59-A6C34878D82A}">
                    <a16:rowId xmlns:a16="http://schemas.microsoft.com/office/drawing/2014/main" val="10001"/>
                  </a:ext>
                </a:extLst>
              </a:tr>
              <a:tr h="492792">
                <a:tc>
                  <a:txBody>
                    <a:bodyPr/>
                    <a:lstStyle/>
                    <a:p>
                      <a:pPr marL="0" marR="0">
                        <a:lnSpc>
                          <a:spcPct val="115000"/>
                        </a:lnSpc>
                        <a:spcBef>
                          <a:spcPts val="0"/>
                        </a:spcBef>
                        <a:spcAft>
                          <a:spcPts val="0"/>
                        </a:spcAft>
                      </a:pPr>
                      <a:endParaRPr lang="en-US" sz="1400" b="1" dirty="0">
                        <a:effectLst/>
                        <a:latin typeface="+mn-lt"/>
                        <a:ea typeface="Times New Roman"/>
                        <a:cs typeface="Times New Roman"/>
                      </a:endParaRPr>
                    </a:p>
                  </a:txBody>
                  <a:tcPr marL="68580" marR="68580" marT="0" marB="0" anchor="ctr"/>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extLst>
                  <a:ext uri="{0D108BD9-81ED-4DB2-BD59-A6C34878D82A}">
                    <a16:rowId xmlns:a16="http://schemas.microsoft.com/office/drawing/2014/main" val="10002"/>
                  </a:ext>
                </a:extLst>
              </a:tr>
              <a:tr h="492792">
                <a:tc>
                  <a:txBody>
                    <a:bodyPr/>
                    <a:lstStyle/>
                    <a:p>
                      <a:pPr marL="0" marR="0">
                        <a:lnSpc>
                          <a:spcPct val="115000"/>
                        </a:lnSpc>
                        <a:spcBef>
                          <a:spcPts val="0"/>
                        </a:spcBef>
                        <a:spcAft>
                          <a:spcPts val="0"/>
                        </a:spcAft>
                      </a:pPr>
                      <a:endParaRPr lang="en-US" sz="1400" b="1" dirty="0">
                        <a:effectLst/>
                        <a:latin typeface="+mn-lt"/>
                        <a:ea typeface="Times New Roman"/>
                        <a:cs typeface="Times New Roman"/>
                      </a:endParaRPr>
                    </a:p>
                  </a:txBody>
                  <a:tcPr marL="68580" marR="68580" marT="0" marB="0" anchor="ctr"/>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extLst>
                  <a:ext uri="{0D108BD9-81ED-4DB2-BD59-A6C34878D82A}">
                    <a16:rowId xmlns:a16="http://schemas.microsoft.com/office/drawing/2014/main" val="10003"/>
                  </a:ext>
                </a:extLst>
              </a:tr>
              <a:tr h="492792">
                <a:tc>
                  <a:txBody>
                    <a:bodyPr/>
                    <a:lstStyle/>
                    <a:p>
                      <a:pPr marL="0" marR="0">
                        <a:lnSpc>
                          <a:spcPct val="115000"/>
                        </a:lnSpc>
                        <a:spcBef>
                          <a:spcPts val="0"/>
                        </a:spcBef>
                        <a:spcAft>
                          <a:spcPts val="0"/>
                        </a:spcAft>
                      </a:pPr>
                      <a:endParaRPr lang="en-US" sz="1400" b="1" dirty="0">
                        <a:effectLst/>
                        <a:latin typeface="+mn-lt"/>
                        <a:ea typeface="Times New Roman"/>
                        <a:cs typeface="Times New Roman"/>
                      </a:endParaRPr>
                    </a:p>
                  </a:txBody>
                  <a:tcPr marL="68580" marR="68580" marT="0" marB="0" anchor="ctr"/>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extLst>
                  <a:ext uri="{0D108BD9-81ED-4DB2-BD59-A6C34878D82A}">
                    <a16:rowId xmlns:a16="http://schemas.microsoft.com/office/drawing/2014/main" val="10004"/>
                  </a:ext>
                </a:extLst>
              </a:tr>
              <a:tr h="492792">
                <a:tc>
                  <a:txBody>
                    <a:bodyPr/>
                    <a:lstStyle/>
                    <a:p>
                      <a:pPr marL="0" marR="0">
                        <a:lnSpc>
                          <a:spcPct val="115000"/>
                        </a:lnSpc>
                        <a:spcBef>
                          <a:spcPts val="0"/>
                        </a:spcBef>
                        <a:spcAft>
                          <a:spcPts val="0"/>
                        </a:spcAft>
                      </a:pPr>
                      <a:endParaRPr lang="en-US" sz="1400" b="1" dirty="0">
                        <a:effectLst/>
                        <a:latin typeface="+mn-lt"/>
                        <a:ea typeface="Times New Roman"/>
                        <a:cs typeface="Times New Roman"/>
                      </a:endParaRPr>
                    </a:p>
                  </a:txBody>
                  <a:tcPr marL="68580" marR="68580" marT="0" marB="0" anchor="ctr"/>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extLst>
                  <a:ext uri="{0D108BD9-81ED-4DB2-BD59-A6C34878D82A}">
                    <a16:rowId xmlns:a16="http://schemas.microsoft.com/office/drawing/2014/main" val="10005"/>
                  </a:ext>
                </a:extLst>
              </a:tr>
              <a:tr h="492792">
                <a:tc>
                  <a:txBody>
                    <a:bodyPr/>
                    <a:lstStyle/>
                    <a:p>
                      <a:pPr marL="0" marR="0">
                        <a:lnSpc>
                          <a:spcPct val="115000"/>
                        </a:lnSpc>
                        <a:spcBef>
                          <a:spcPts val="0"/>
                        </a:spcBef>
                        <a:spcAft>
                          <a:spcPts val="0"/>
                        </a:spcAft>
                      </a:pPr>
                      <a:endParaRPr lang="en-US" sz="1400" dirty="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1000"/>
                        </a:spcAft>
                      </a:pPr>
                      <a:endParaRPr lang="en-US" sz="1400" dirty="0">
                        <a:effectLst/>
                        <a:latin typeface="Calibri"/>
                        <a:ea typeface="Calibri"/>
                        <a:cs typeface="Times New Roman"/>
                      </a:endParaRPr>
                    </a:p>
                  </a:txBody>
                  <a:tcPr marL="68580" marR="68580" marT="0" marB="0" anchor="b"/>
                </a:tc>
                <a:extLst>
                  <a:ext uri="{0D108BD9-81ED-4DB2-BD59-A6C34878D82A}">
                    <a16:rowId xmlns:a16="http://schemas.microsoft.com/office/drawing/2014/main" val="10006"/>
                  </a:ext>
                </a:extLst>
              </a:tr>
            </a:tbl>
          </a:graphicData>
        </a:graphic>
      </p:graphicFrame>
      <p:pic>
        <p:nvPicPr>
          <p:cNvPr id="10" name="Picture 9">
            <a:extLst>
              <a:ext uri="{FF2B5EF4-FFF2-40B4-BE49-F238E27FC236}">
                <a16:creationId xmlns:a16="http://schemas.microsoft.com/office/drawing/2014/main" id="{F4A7C549-5F0B-241C-5C63-19278A29D68B}"/>
              </a:ext>
            </a:extLst>
          </p:cNvPr>
          <p:cNvPicPr>
            <a:picLocks noChangeAspect="1"/>
          </p:cNvPicPr>
          <p:nvPr/>
        </p:nvPicPr>
        <p:blipFill>
          <a:blip r:embed="rId3"/>
          <a:stretch>
            <a:fillRect/>
          </a:stretch>
        </p:blipFill>
        <p:spPr>
          <a:xfrm>
            <a:off x="0" y="0"/>
            <a:ext cx="1378974" cy="838194"/>
          </a:xfrm>
          <a:prstGeom prst="rect">
            <a:avLst/>
          </a:prstGeom>
        </p:spPr>
      </p:pic>
    </p:spTree>
    <p:extLst>
      <p:ext uri="{BB962C8B-B14F-4D97-AF65-F5344CB8AC3E}">
        <p14:creationId xmlns:p14="http://schemas.microsoft.com/office/powerpoint/2010/main" val="33892274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A48057E7-5058-4FD8-BF28-E4888931DBAA}"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114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100</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662694" y="1176670"/>
            <a:ext cx="7772400" cy="2814617"/>
          </a:xfrm>
          <a:prstGeom prst="rect">
            <a:avLst/>
          </a:prstGeom>
          <a:noFill/>
        </p:spPr>
        <p:txBody>
          <a:bodyPr wrap="square">
            <a:spAutoFit/>
          </a:bodyPr>
          <a:lstStyle/>
          <a:p>
            <a:pPr algn="l" fontAlgn="base">
              <a:lnSpc>
                <a:spcPct val="150000"/>
              </a:lnSpc>
            </a:pPr>
            <a:r>
              <a:rPr lang="en-US" sz="2000" b="1" i="0" dirty="0">
                <a:solidFill>
                  <a:srgbClr val="273239"/>
                </a:solidFill>
                <a:effectLst/>
                <a:latin typeface="+mj-lt"/>
              </a:rPr>
              <a:t>How to Create a Story in Tableau?</a:t>
            </a:r>
          </a:p>
          <a:p>
            <a:pPr algn="l" fontAlgn="base">
              <a:lnSpc>
                <a:spcPct val="150000"/>
              </a:lnSpc>
            </a:pPr>
            <a:r>
              <a:rPr lang="en-US" sz="2000" b="0" i="0" dirty="0">
                <a:solidFill>
                  <a:srgbClr val="273239"/>
                </a:solidFill>
                <a:effectLst/>
                <a:latin typeface="+mj-lt"/>
              </a:rPr>
              <a:t>A story is a very powerful thing. It can influence its viewers and make them change their minds. It can take them through a journey that moves from various highs and lows and ends at a point that the storyteller wants. A story can also shock and surprise its viewers and provide them all the information they need to make the necessary decisions.</a:t>
            </a:r>
            <a:endParaRPr lang="en-US" sz="2000" b="1" i="0" dirty="0">
              <a:solidFill>
                <a:srgbClr val="273239"/>
              </a:solidFill>
              <a:effectLst/>
              <a:latin typeface="+mj-lt"/>
            </a:endParaRPr>
          </a:p>
        </p:txBody>
      </p:sp>
    </p:spTree>
    <p:extLst>
      <p:ext uri="{BB962C8B-B14F-4D97-AF65-F5344CB8AC3E}">
        <p14:creationId xmlns:p14="http://schemas.microsoft.com/office/powerpoint/2010/main" val="22409768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FB46568E-EEEB-4EB2-BA44-513EE29E5F6D}"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101</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662694" y="1176670"/>
            <a:ext cx="7772400" cy="5122941"/>
          </a:xfrm>
          <a:prstGeom prst="rect">
            <a:avLst/>
          </a:prstGeom>
          <a:noFill/>
        </p:spPr>
        <p:txBody>
          <a:bodyPr wrap="square">
            <a:spAutoFit/>
          </a:bodyPr>
          <a:lstStyle/>
          <a:p>
            <a:pPr algn="l" fontAlgn="base">
              <a:lnSpc>
                <a:spcPct val="150000"/>
              </a:lnSpc>
            </a:pPr>
            <a:r>
              <a:rPr lang="en-US" sz="2000" b="1" i="0" dirty="0">
                <a:solidFill>
                  <a:srgbClr val="273239"/>
                </a:solidFill>
                <a:effectLst/>
                <a:latin typeface="+mj-lt"/>
              </a:rPr>
              <a:t>How to Create a Story in Tableau?</a:t>
            </a:r>
          </a:p>
          <a:p>
            <a:pPr algn="l" fontAlgn="base">
              <a:lnSpc>
                <a:spcPct val="150000"/>
              </a:lnSpc>
            </a:pPr>
            <a:r>
              <a:rPr lang="en-US" sz="2000" b="1" i="0" dirty="0">
                <a:solidFill>
                  <a:srgbClr val="273239"/>
                </a:solidFill>
                <a:effectLst/>
                <a:latin typeface="urw-din"/>
              </a:rPr>
              <a:t>Step 1:</a:t>
            </a:r>
            <a:r>
              <a:rPr lang="en-US" sz="2000" b="0" i="0" dirty="0">
                <a:solidFill>
                  <a:srgbClr val="273239"/>
                </a:solidFill>
                <a:effectLst/>
                <a:latin typeface="urw-din"/>
              </a:rPr>
              <a:t> Click on the new Story tab to create a new story. You can then add various sheets and dashboards to create a story point.</a:t>
            </a:r>
          </a:p>
          <a:p>
            <a:pPr algn="l" fontAlgn="base">
              <a:lnSpc>
                <a:spcPct val="150000"/>
              </a:lnSpc>
            </a:pPr>
            <a:r>
              <a:rPr lang="en-US" sz="2000" b="1" i="0" dirty="0">
                <a:solidFill>
                  <a:srgbClr val="273239"/>
                </a:solidFill>
                <a:effectLst/>
                <a:latin typeface="urw-din"/>
              </a:rPr>
              <a:t>Step 2:</a:t>
            </a:r>
            <a:r>
              <a:rPr lang="en-US" sz="2000" b="0" i="0" dirty="0">
                <a:solidFill>
                  <a:srgbClr val="273239"/>
                </a:solidFill>
                <a:effectLst/>
                <a:latin typeface="urw-din"/>
              </a:rPr>
              <a:t> You can double-click on the sheets and dashboards on the left to add them to a story point. </a:t>
            </a:r>
            <a:endParaRPr lang="en-US" sz="2000" dirty="0">
              <a:solidFill>
                <a:srgbClr val="273239"/>
              </a:solidFill>
              <a:latin typeface="urw-din"/>
            </a:endParaRPr>
          </a:p>
          <a:p>
            <a:pPr algn="l" fontAlgn="base">
              <a:lnSpc>
                <a:spcPct val="150000"/>
              </a:lnSpc>
            </a:pPr>
            <a:r>
              <a:rPr lang="en-US" sz="2000" b="1" i="0" dirty="0">
                <a:solidFill>
                  <a:srgbClr val="273239"/>
                </a:solidFill>
                <a:effectLst/>
                <a:latin typeface="urw-din"/>
              </a:rPr>
              <a:t>Step 3:</a:t>
            </a:r>
            <a:r>
              <a:rPr lang="en-US" sz="2000" b="0" i="0" dirty="0">
                <a:solidFill>
                  <a:srgbClr val="273239"/>
                </a:solidFill>
                <a:effectLst/>
                <a:latin typeface="urw-din"/>
              </a:rPr>
              <a:t> We can also add a caption to summarize the story point by clicking on “Add a caption” and then writing it.</a:t>
            </a:r>
          </a:p>
          <a:p>
            <a:pPr algn="l" fontAlgn="base">
              <a:lnSpc>
                <a:spcPct val="150000"/>
              </a:lnSpc>
            </a:pPr>
            <a:r>
              <a:rPr lang="en-US" sz="2000" b="1" i="0" dirty="0">
                <a:solidFill>
                  <a:srgbClr val="273239"/>
                </a:solidFill>
                <a:effectLst/>
                <a:latin typeface="urw-din"/>
              </a:rPr>
              <a:t>Step 4:</a:t>
            </a:r>
            <a:r>
              <a:rPr lang="en-US" sz="2000" b="0" i="0" dirty="0">
                <a:solidFill>
                  <a:srgbClr val="273239"/>
                </a:solidFill>
                <a:effectLst/>
                <a:latin typeface="urw-din"/>
              </a:rPr>
              <a:t> It is possible to add another story point by 2 methods. You can either click on the Blank tab to use a blank sheet for the next story point or click on the Duplicate tab to obtain a duplicate sheet as the current story point.</a:t>
            </a:r>
            <a:endParaRPr lang="en-US" sz="2000" b="1" i="0" dirty="0">
              <a:solidFill>
                <a:srgbClr val="273239"/>
              </a:solidFill>
              <a:effectLst/>
              <a:latin typeface="+mj-lt"/>
            </a:endParaRPr>
          </a:p>
        </p:txBody>
      </p:sp>
    </p:spTree>
    <p:extLst>
      <p:ext uri="{BB962C8B-B14F-4D97-AF65-F5344CB8AC3E}">
        <p14:creationId xmlns:p14="http://schemas.microsoft.com/office/powerpoint/2010/main" val="16084463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3E33A5FC-C074-4216-82FD-B8AA674B8F43}"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657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102</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662694" y="1176670"/>
            <a:ext cx="7772400" cy="3737946"/>
          </a:xfrm>
          <a:prstGeom prst="rect">
            <a:avLst/>
          </a:prstGeom>
          <a:noFill/>
        </p:spPr>
        <p:txBody>
          <a:bodyPr wrap="square">
            <a:spAutoFit/>
          </a:bodyPr>
          <a:lstStyle/>
          <a:p>
            <a:pPr algn="just" fontAlgn="base">
              <a:lnSpc>
                <a:spcPct val="150000"/>
              </a:lnSpc>
            </a:pPr>
            <a:r>
              <a:rPr lang="en-US" sz="2000" b="1" i="0" dirty="0">
                <a:solidFill>
                  <a:srgbClr val="273239"/>
                </a:solidFill>
                <a:effectLst/>
                <a:latin typeface="+mj-lt"/>
              </a:rPr>
              <a:t>How to Create a Story in Tableau?</a:t>
            </a:r>
          </a:p>
          <a:p>
            <a:pPr algn="just" fontAlgn="base">
              <a:lnSpc>
                <a:spcPct val="150000"/>
              </a:lnSpc>
            </a:pPr>
            <a:r>
              <a:rPr lang="en-US" sz="2000" b="1" i="0" dirty="0">
                <a:solidFill>
                  <a:srgbClr val="273239"/>
                </a:solidFill>
                <a:effectLst/>
                <a:latin typeface="urw-din"/>
              </a:rPr>
              <a:t>Step 5: </a:t>
            </a:r>
            <a:r>
              <a:rPr lang="en-US" sz="2000" b="0" i="0" dirty="0">
                <a:solidFill>
                  <a:srgbClr val="273239"/>
                </a:solidFill>
                <a:effectLst/>
                <a:latin typeface="urw-din"/>
              </a:rPr>
              <a:t>You can change the size of your story by clicking on the Size option in the lower-left corner. You can choose from one of the predefined sizes or set your custom size in pixels. You can also change the name of your story by right-clicking on your Story tab and choosing rename.</a:t>
            </a:r>
          </a:p>
          <a:p>
            <a:pPr algn="just" fontAlgn="base">
              <a:lnSpc>
                <a:spcPct val="150000"/>
              </a:lnSpc>
            </a:pPr>
            <a:r>
              <a:rPr lang="en-US" sz="2000" b="1" i="0" dirty="0">
                <a:solidFill>
                  <a:srgbClr val="273239"/>
                </a:solidFill>
                <a:effectLst/>
                <a:latin typeface="urw-din"/>
              </a:rPr>
              <a:t>Step 6:</a:t>
            </a:r>
            <a:r>
              <a:rPr lang="en-US" sz="2000" b="0" i="0" dirty="0">
                <a:solidFill>
                  <a:srgbClr val="273239"/>
                </a:solidFill>
                <a:effectLst/>
                <a:latin typeface="urw-din"/>
              </a:rPr>
              <a:t> Now, let’s see a complete story on the relationship between the discounted sales and profit</a:t>
            </a:r>
            <a:endParaRPr lang="en-US" sz="2000" b="1" i="0" dirty="0">
              <a:solidFill>
                <a:srgbClr val="273239"/>
              </a:solidFill>
              <a:effectLst/>
              <a:latin typeface="+mj-lt"/>
            </a:endParaRPr>
          </a:p>
        </p:txBody>
      </p:sp>
    </p:spTree>
    <p:extLst>
      <p:ext uri="{BB962C8B-B14F-4D97-AF65-F5344CB8AC3E}">
        <p14:creationId xmlns:p14="http://schemas.microsoft.com/office/powerpoint/2010/main" val="3442737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1E1FF05E-E4CD-4F4A-B13E-DAECB656DEC1}"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1"/>
            <a:ext cx="3962400" cy="295056"/>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103</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685800" y="914615"/>
            <a:ext cx="7772400" cy="5584606"/>
          </a:xfrm>
          <a:prstGeom prst="rect">
            <a:avLst/>
          </a:prstGeom>
          <a:noFill/>
        </p:spPr>
        <p:txBody>
          <a:bodyPr wrap="square">
            <a:spAutoFit/>
          </a:bodyPr>
          <a:lstStyle/>
          <a:p>
            <a:pPr algn="just" fontAlgn="base">
              <a:lnSpc>
                <a:spcPct val="150000"/>
              </a:lnSpc>
            </a:pPr>
            <a:r>
              <a:rPr lang="en-US" sz="2000" b="1" i="0" dirty="0">
                <a:solidFill>
                  <a:srgbClr val="222222"/>
                </a:solidFill>
                <a:effectLst/>
                <a:latin typeface="Lato" panose="020F0502020204030203" pitchFamily="34" charset="0"/>
              </a:rPr>
              <a:t>Create a Dashboard in Tableau</a:t>
            </a:r>
          </a:p>
          <a:p>
            <a:pPr algn="just" fontAlgn="base">
              <a:lnSpc>
                <a:spcPct val="150000"/>
              </a:lnSpc>
            </a:pPr>
            <a:r>
              <a:rPr lang="en-US" sz="2000" b="0" i="0" dirty="0">
                <a:solidFill>
                  <a:srgbClr val="000000"/>
                </a:solidFill>
                <a:effectLst/>
                <a:latin typeface="Nunito" pitchFamily="2" charset="0"/>
              </a:rPr>
              <a:t>A dashboard is a consolidated display of many worksheets and related information in a single place. It is used to compare and monitor a variety of data simultaneously. The different data views are displayed all at once. Dashboards are shown as tabs at the bottom of the workbook and they usually get updated with the most recent data from the data source. </a:t>
            </a:r>
          </a:p>
          <a:p>
            <a:pPr algn="just" fontAlgn="base">
              <a:lnSpc>
                <a:spcPct val="150000"/>
              </a:lnSpc>
            </a:pPr>
            <a:r>
              <a:rPr lang="en-US" sz="2000" b="0" i="0" dirty="0">
                <a:solidFill>
                  <a:srgbClr val="000000"/>
                </a:solidFill>
                <a:effectLst/>
                <a:latin typeface="Nunito" pitchFamily="2" charset="0"/>
              </a:rPr>
              <a:t>Using the Sample-superstore, plan to create a dashboard showing the sales and profits for different segments and Sub-Category of products across all the states. To achieve this objective, following are the steps.</a:t>
            </a:r>
          </a:p>
          <a:p>
            <a:pPr algn="just" fontAlgn="base">
              <a:lnSpc>
                <a:spcPct val="150000"/>
              </a:lnSpc>
            </a:pPr>
            <a:endParaRPr lang="en-US" sz="2000" b="1" i="0" dirty="0">
              <a:solidFill>
                <a:srgbClr val="273239"/>
              </a:solidFill>
              <a:effectLst/>
              <a:latin typeface="+mj-lt"/>
            </a:endParaRPr>
          </a:p>
        </p:txBody>
      </p:sp>
    </p:spTree>
    <p:extLst>
      <p:ext uri="{BB962C8B-B14F-4D97-AF65-F5344CB8AC3E}">
        <p14:creationId xmlns:p14="http://schemas.microsoft.com/office/powerpoint/2010/main" val="3148265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A20DC20C-FC3E-4C27-9D50-DF1C7C2370C4}"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657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104</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57200" y="1229991"/>
            <a:ext cx="7772400" cy="3263201"/>
          </a:xfrm>
          <a:prstGeom prst="rect">
            <a:avLst/>
          </a:prstGeom>
          <a:noFill/>
        </p:spPr>
        <p:txBody>
          <a:bodyPr wrap="square">
            <a:spAutoFit/>
          </a:bodyPr>
          <a:lstStyle/>
          <a:p>
            <a:pPr algn="just" fontAlgn="base">
              <a:lnSpc>
                <a:spcPct val="150000"/>
              </a:lnSpc>
            </a:pPr>
            <a:r>
              <a:rPr lang="en-US" sz="2000" b="1" i="0" dirty="0">
                <a:solidFill>
                  <a:srgbClr val="222222"/>
                </a:solidFill>
                <a:effectLst/>
                <a:latin typeface="Lato" panose="020F0502020204030203" pitchFamily="34" charset="0"/>
              </a:rPr>
              <a:t>Create </a:t>
            </a:r>
            <a:r>
              <a:rPr lang="en-US" sz="2000" b="1" dirty="0">
                <a:solidFill>
                  <a:srgbClr val="222222"/>
                </a:solidFill>
                <a:latin typeface="Lato" panose="020F0502020204030203" pitchFamily="34" charset="0"/>
              </a:rPr>
              <a:t> a </a:t>
            </a:r>
            <a:r>
              <a:rPr lang="en-US" sz="2000" b="1" i="0" dirty="0">
                <a:solidFill>
                  <a:srgbClr val="222222"/>
                </a:solidFill>
                <a:effectLst/>
                <a:latin typeface="Lato" panose="020F0502020204030203" pitchFamily="34" charset="0"/>
              </a:rPr>
              <a:t>Dashboard in Tableau</a:t>
            </a:r>
          </a:p>
          <a:p>
            <a:pPr algn="just">
              <a:lnSpc>
                <a:spcPct val="150000"/>
              </a:lnSpc>
            </a:pPr>
            <a:r>
              <a:rPr lang="en-US" sz="2000" b="1" i="0" dirty="0">
                <a:solidFill>
                  <a:srgbClr val="000000"/>
                </a:solidFill>
                <a:effectLst/>
                <a:latin typeface="Nunito" pitchFamily="2" charset="0"/>
              </a:rPr>
              <a:t>Step 1</a:t>
            </a:r>
            <a:r>
              <a:rPr lang="en-US" sz="2000" b="0" i="0" dirty="0">
                <a:solidFill>
                  <a:srgbClr val="000000"/>
                </a:solidFill>
                <a:effectLst/>
                <a:latin typeface="Nunito" pitchFamily="2" charset="0"/>
              </a:rPr>
              <a:t> − Create a blank worksheet by using the add worksheet icon located at the bottom of the workbook.  Drag the dimension Segment to the columns shelf and the dimension Sub-Category to the Rows Shelf. Drag and drop the measure Sales to the Color shelf and the measure Profit to the Size shelf. </a:t>
            </a:r>
          </a:p>
          <a:p>
            <a:pPr algn="just" fontAlgn="base">
              <a:lnSpc>
                <a:spcPct val="150000"/>
              </a:lnSpc>
            </a:pPr>
            <a:endParaRPr lang="en-US" sz="2000" b="1"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19035221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E9A1D11D-6622-49E1-B612-A148F10B7C82}"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581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105</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92760" y="843274"/>
            <a:ext cx="7772400" cy="861774"/>
          </a:xfrm>
          <a:prstGeom prst="rect">
            <a:avLst/>
          </a:prstGeom>
          <a:noFill/>
        </p:spPr>
        <p:txBody>
          <a:bodyPr wrap="square">
            <a:spAutoFit/>
          </a:bodyPr>
          <a:lstStyle/>
          <a:p>
            <a:pPr algn="just" fontAlgn="base">
              <a:lnSpc>
                <a:spcPct val="150000"/>
              </a:lnSpc>
            </a:pPr>
            <a:r>
              <a:rPr lang="en-US" sz="2000" b="1" i="0" dirty="0">
                <a:solidFill>
                  <a:srgbClr val="222222"/>
                </a:solidFill>
                <a:effectLst/>
                <a:latin typeface="Lato" panose="020F0502020204030203" pitchFamily="34" charset="0"/>
              </a:rPr>
              <a:t>Create </a:t>
            </a:r>
            <a:r>
              <a:rPr lang="en-US" sz="2000" b="1" dirty="0">
                <a:solidFill>
                  <a:srgbClr val="222222"/>
                </a:solidFill>
                <a:latin typeface="Lato" panose="020F0502020204030203" pitchFamily="34" charset="0"/>
              </a:rPr>
              <a:t> a </a:t>
            </a:r>
            <a:r>
              <a:rPr lang="en-US" sz="2000" b="1" i="0" dirty="0">
                <a:solidFill>
                  <a:srgbClr val="222222"/>
                </a:solidFill>
                <a:effectLst/>
                <a:latin typeface="Lato" panose="020F0502020204030203" pitchFamily="34" charset="0"/>
              </a:rPr>
              <a:t>Dashboard in Tableau</a:t>
            </a:r>
          </a:p>
          <a:p>
            <a:pPr algn="just"/>
            <a:r>
              <a:rPr lang="en-US" sz="2000" b="1" i="0" dirty="0">
                <a:solidFill>
                  <a:srgbClr val="000000"/>
                </a:solidFill>
                <a:effectLst/>
                <a:latin typeface="Nunito" pitchFamily="2" charset="0"/>
              </a:rPr>
              <a:t>Step 1</a:t>
            </a:r>
            <a:r>
              <a:rPr lang="en-US" sz="2000" b="0" i="0" dirty="0">
                <a:solidFill>
                  <a:srgbClr val="000000"/>
                </a:solidFill>
                <a:effectLst/>
                <a:latin typeface="Nunito" pitchFamily="2" charset="0"/>
              </a:rPr>
              <a:t> −</a:t>
            </a:r>
            <a:endParaRPr lang="en-US" sz="2000" b="1" i="0" dirty="0">
              <a:solidFill>
                <a:srgbClr val="222222"/>
              </a:solidFill>
              <a:effectLst/>
              <a:latin typeface="Lato" panose="020F0502020204030203" pitchFamily="34" charset="0"/>
            </a:endParaRPr>
          </a:p>
        </p:txBody>
      </p:sp>
      <p:pic>
        <p:nvPicPr>
          <p:cNvPr id="28674" name="Picture 2" descr="dashboard create master 1">
            <a:extLst>
              <a:ext uri="{FF2B5EF4-FFF2-40B4-BE49-F238E27FC236}">
                <a16:creationId xmlns:a16="http://schemas.microsoft.com/office/drawing/2014/main" id="{1EB8A18B-9637-35F2-66AC-CC0B1FC44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841" y="1719652"/>
            <a:ext cx="7579359" cy="4587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8699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3AFD2B82-06BE-40E0-99F3-6E428F367715}"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267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106</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92760" y="843274"/>
            <a:ext cx="7772400" cy="3282245"/>
          </a:xfrm>
          <a:prstGeom prst="rect">
            <a:avLst/>
          </a:prstGeom>
          <a:noFill/>
        </p:spPr>
        <p:txBody>
          <a:bodyPr wrap="square">
            <a:spAutoFit/>
          </a:bodyPr>
          <a:lstStyle/>
          <a:p>
            <a:pPr algn="just" fontAlgn="base">
              <a:lnSpc>
                <a:spcPct val="150000"/>
              </a:lnSpc>
            </a:pPr>
            <a:r>
              <a:rPr lang="en-US" sz="2000" b="1" i="0" dirty="0">
                <a:solidFill>
                  <a:srgbClr val="222222"/>
                </a:solidFill>
                <a:effectLst/>
                <a:latin typeface="Lato" panose="020F0502020204030203" pitchFamily="34" charset="0"/>
              </a:rPr>
              <a:t>Create </a:t>
            </a:r>
            <a:r>
              <a:rPr lang="en-US" sz="2000" b="1" dirty="0">
                <a:solidFill>
                  <a:srgbClr val="222222"/>
                </a:solidFill>
                <a:latin typeface="Lato" panose="020F0502020204030203" pitchFamily="34" charset="0"/>
              </a:rPr>
              <a:t> a </a:t>
            </a:r>
            <a:r>
              <a:rPr lang="en-US" sz="2000" b="1" i="0" dirty="0">
                <a:solidFill>
                  <a:srgbClr val="222222"/>
                </a:solidFill>
                <a:effectLst/>
                <a:latin typeface="Lato" panose="020F0502020204030203" pitchFamily="34" charset="0"/>
              </a:rPr>
              <a:t>Dashboard in Tableau</a:t>
            </a:r>
          </a:p>
          <a:p>
            <a:pPr algn="just" fontAlgn="base">
              <a:lnSpc>
                <a:spcPct val="150000"/>
              </a:lnSpc>
            </a:pPr>
            <a:r>
              <a:rPr lang="en-US" sz="2000" b="1" i="0" dirty="0">
                <a:solidFill>
                  <a:srgbClr val="000000"/>
                </a:solidFill>
                <a:effectLst/>
                <a:latin typeface="Nunito" pitchFamily="2" charset="0"/>
              </a:rPr>
              <a:t>Step 2</a:t>
            </a:r>
            <a:r>
              <a:rPr lang="en-US" sz="2000" b="0" i="0" dirty="0">
                <a:solidFill>
                  <a:srgbClr val="000000"/>
                </a:solidFill>
                <a:effectLst/>
                <a:latin typeface="Nunito" pitchFamily="2" charset="0"/>
              </a:rPr>
              <a:t> − Create another sheet to hold the details of the Sales across the States. For this, drag the dimension State to the Rows shelf and the measure Sales to the Columns shelf as shown in the following screenshot. Next, apply a filter to the State field to arrange the Sales in a descending order. Right-click and rename this worksheet as </a:t>
            </a:r>
            <a:r>
              <a:rPr lang="en-US" sz="2000" b="1" i="0" dirty="0" err="1">
                <a:solidFill>
                  <a:srgbClr val="000000"/>
                </a:solidFill>
                <a:effectLst/>
                <a:latin typeface="Nunito" pitchFamily="2" charset="0"/>
              </a:rPr>
              <a:t>Sales_state</a:t>
            </a:r>
            <a:r>
              <a:rPr lang="en-US" sz="2000" b="0" i="0" dirty="0">
                <a:solidFill>
                  <a:srgbClr val="000000"/>
                </a:solidFill>
                <a:effectLst/>
                <a:latin typeface="Nunito" pitchFamily="2" charset="0"/>
              </a:rPr>
              <a:t>.</a:t>
            </a:r>
            <a:endParaRPr lang="en-US" sz="2000" b="1"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12088476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598C3F04-6CF9-4D6D-9F19-E1606D08A3CA}"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038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107</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92760" y="843274"/>
            <a:ext cx="7772400" cy="973921"/>
          </a:xfrm>
          <a:prstGeom prst="rect">
            <a:avLst/>
          </a:prstGeom>
          <a:noFill/>
        </p:spPr>
        <p:txBody>
          <a:bodyPr wrap="square">
            <a:spAutoFit/>
          </a:bodyPr>
          <a:lstStyle/>
          <a:p>
            <a:pPr algn="just" fontAlgn="base">
              <a:lnSpc>
                <a:spcPct val="150000"/>
              </a:lnSpc>
            </a:pPr>
            <a:r>
              <a:rPr lang="en-US" sz="2000" b="1" i="0" dirty="0">
                <a:solidFill>
                  <a:srgbClr val="222222"/>
                </a:solidFill>
                <a:effectLst/>
                <a:latin typeface="Lato" panose="020F0502020204030203" pitchFamily="34" charset="0"/>
              </a:rPr>
              <a:t>Create </a:t>
            </a:r>
            <a:r>
              <a:rPr lang="en-US" sz="2000" b="1" dirty="0">
                <a:solidFill>
                  <a:srgbClr val="222222"/>
                </a:solidFill>
                <a:latin typeface="Lato" panose="020F0502020204030203" pitchFamily="34" charset="0"/>
              </a:rPr>
              <a:t> a </a:t>
            </a:r>
            <a:r>
              <a:rPr lang="en-US" sz="2000" b="1" i="0" dirty="0">
                <a:solidFill>
                  <a:srgbClr val="222222"/>
                </a:solidFill>
                <a:effectLst/>
                <a:latin typeface="Lato" panose="020F0502020204030203" pitchFamily="34" charset="0"/>
              </a:rPr>
              <a:t>Dashboard in Tableau</a:t>
            </a:r>
          </a:p>
          <a:p>
            <a:pPr algn="just" fontAlgn="base">
              <a:lnSpc>
                <a:spcPct val="150000"/>
              </a:lnSpc>
            </a:pPr>
            <a:r>
              <a:rPr lang="en-US" sz="2000" b="1" i="0" dirty="0">
                <a:solidFill>
                  <a:srgbClr val="000000"/>
                </a:solidFill>
                <a:effectLst/>
                <a:latin typeface="Nunito" pitchFamily="2" charset="0"/>
              </a:rPr>
              <a:t>Step 2</a:t>
            </a:r>
            <a:r>
              <a:rPr lang="en-US" sz="2000" b="0" i="0" dirty="0">
                <a:solidFill>
                  <a:srgbClr val="000000"/>
                </a:solidFill>
                <a:effectLst/>
                <a:latin typeface="Nunito" pitchFamily="2" charset="0"/>
              </a:rPr>
              <a:t> −</a:t>
            </a:r>
            <a:endParaRPr lang="en-US" sz="2000" b="1" i="0" dirty="0">
              <a:solidFill>
                <a:srgbClr val="222222"/>
              </a:solidFill>
              <a:effectLst/>
              <a:latin typeface="Lato" panose="020F0502020204030203" pitchFamily="34" charset="0"/>
            </a:endParaRPr>
          </a:p>
        </p:txBody>
      </p:sp>
      <p:pic>
        <p:nvPicPr>
          <p:cNvPr id="29698" name="Picture 2" descr="dashboard create detail 2">
            <a:extLst>
              <a:ext uri="{FF2B5EF4-FFF2-40B4-BE49-F238E27FC236}">
                <a16:creationId xmlns:a16="http://schemas.microsoft.com/office/drawing/2014/main" id="{5529F241-903C-9462-3448-77FB0158E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17194"/>
            <a:ext cx="7965440" cy="4377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9362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696829BF-147B-4246-9395-46B7F8E15101}"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108</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92760" y="843274"/>
            <a:ext cx="7772400" cy="1897251"/>
          </a:xfrm>
          <a:prstGeom prst="rect">
            <a:avLst/>
          </a:prstGeom>
          <a:noFill/>
        </p:spPr>
        <p:txBody>
          <a:bodyPr wrap="square">
            <a:spAutoFit/>
          </a:bodyPr>
          <a:lstStyle/>
          <a:p>
            <a:pPr algn="just" fontAlgn="base">
              <a:lnSpc>
                <a:spcPct val="150000"/>
              </a:lnSpc>
            </a:pPr>
            <a:r>
              <a:rPr lang="en-US" sz="2000" b="1" i="0" dirty="0">
                <a:solidFill>
                  <a:srgbClr val="222222"/>
                </a:solidFill>
                <a:effectLst/>
                <a:latin typeface="Lato" panose="020F0502020204030203" pitchFamily="34" charset="0"/>
              </a:rPr>
              <a:t>Create </a:t>
            </a:r>
            <a:r>
              <a:rPr lang="en-US" sz="2000" b="1" dirty="0">
                <a:solidFill>
                  <a:srgbClr val="222222"/>
                </a:solidFill>
                <a:latin typeface="Lato" panose="020F0502020204030203" pitchFamily="34" charset="0"/>
              </a:rPr>
              <a:t> a </a:t>
            </a:r>
            <a:r>
              <a:rPr lang="en-US" sz="2000" b="1" i="0" dirty="0">
                <a:solidFill>
                  <a:srgbClr val="222222"/>
                </a:solidFill>
                <a:effectLst/>
                <a:latin typeface="Lato" panose="020F0502020204030203" pitchFamily="34" charset="0"/>
              </a:rPr>
              <a:t>Dashboard in Tableau</a:t>
            </a:r>
          </a:p>
          <a:p>
            <a:pPr algn="just" fontAlgn="base">
              <a:lnSpc>
                <a:spcPct val="150000"/>
              </a:lnSpc>
            </a:pPr>
            <a:r>
              <a:rPr lang="en-US" sz="2000" b="1" i="0" dirty="0">
                <a:solidFill>
                  <a:srgbClr val="000000"/>
                </a:solidFill>
                <a:effectLst/>
                <a:latin typeface="Nunito" pitchFamily="2" charset="0"/>
              </a:rPr>
              <a:t>Step 3</a:t>
            </a:r>
            <a:r>
              <a:rPr lang="en-US" sz="2000" b="0" i="0" dirty="0">
                <a:solidFill>
                  <a:srgbClr val="000000"/>
                </a:solidFill>
                <a:effectLst/>
                <a:latin typeface="Nunito" pitchFamily="2" charset="0"/>
              </a:rPr>
              <a:t> − Next, create a blank dashboard by clicking the Create New Dashboard link at the bottom of the workbook. Right-click and rename the dashboard as </a:t>
            </a:r>
            <a:r>
              <a:rPr lang="en-US" sz="2000" b="0" i="0" dirty="0" err="1">
                <a:solidFill>
                  <a:srgbClr val="000000"/>
                </a:solidFill>
                <a:effectLst/>
                <a:latin typeface="Nunito" pitchFamily="2" charset="0"/>
              </a:rPr>
              <a:t>Profit_Dashboard</a:t>
            </a:r>
            <a:r>
              <a:rPr lang="en-US" sz="2000" b="0" i="0" dirty="0">
                <a:solidFill>
                  <a:srgbClr val="000000"/>
                </a:solidFill>
                <a:effectLst/>
                <a:latin typeface="Nunito" pitchFamily="2" charset="0"/>
              </a:rPr>
              <a:t>.</a:t>
            </a:r>
            <a:endParaRPr lang="en-US" sz="2000" b="1" i="0" dirty="0">
              <a:solidFill>
                <a:srgbClr val="222222"/>
              </a:solidFill>
              <a:effectLst/>
              <a:latin typeface="Lato" panose="020F0502020204030203" pitchFamily="34" charset="0"/>
            </a:endParaRPr>
          </a:p>
        </p:txBody>
      </p:sp>
      <p:pic>
        <p:nvPicPr>
          <p:cNvPr id="30722" name="Picture 2" descr="dashboard blank 3">
            <a:extLst>
              <a:ext uri="{FF2B5EF4-FFF2-40B4-BE49-F238E27FC236}">
                <a16:creationId xmlns:a16="http://schemas.microsoft.com/office/drawing/2014/main" id="{8BBF8742-0B6C-C443-42C2-3874E5B19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781164"/>
            <a:ext cx="7579360" cy="343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3052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9DCD03E6-C39A-4614-A8DD-8690C3A066F5}"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109</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533400" y="1233594"/>
            <a:ext cx="7772400" cy="2358915"/>
          </a:xfrm>
          <a:prstGeom prst="rect">
            <a:avLst/>
          </a:prstGeom>
          <a:noFill/>
        </p:spPr>
        <p:txBody>
          <a:bodyPr wrap="square">
            <a:spAutoFit/>
          </a:bodyPr>
          <a:lstStyle/>
          <a:p>
            <a:pPr algn="just" fontAlgn="base">
              <a:lnSpc>
                <a:spcPct val="150000"/>
              </a:lnSpc>
            </a:pPr>
            <a:r>
              <a:rPr lang="en-US" sz="2000" b="1" i="0" dirty="0">
                <a:solidFill>
                  <a:srgbClr val="222222"/>
                </a:solidFill>
                <a:effectLst/>
                <a:latin typeface="Lato" panose="020F0502020204030203" pitchFamily="34" charset="0"/>
              </a:rPr>
              <a:t>Create </a:t>
            </a:r>
            <a:r>
              <a:rPr lang="en-US" sz="2000" b="1" dirty="0">
                <a:solidFill>
                  <a:srgbClr val="222222"/>
                </a:solidFill>
                <a:latin typeface="Lato" panose="020F0502020204030203" pitchFamily="34" charset="0"/>
              </a:rPr>
              <a:t> a </a:t>
            </a:r>
            <a:r>
              <a:rPr lang="en-US" sz="2000" b="1" i="0" dirty="0">
                <a:solidFill>
                  <a:srgbClr val="222222"/>
                </a:solidFill>
                <a:effectLst/>
                <a:latin typeface="Lato" panose="020F0502020204030203" pitchFamily="34" charset="0"/>
              </a:rPr>
              <a:t>Dashboard in Tableau</a:t>
            </a:r>
          </a:p>
          <a:p>
            <a:pPr algn="just" fontAlgn="base">
              <a:lnSpc>
                <a:spcPct val="150000"/>
              </a:lnSpc>
            </a:pPr>
            <a:r>
              <a:rPr lang="en-US" sz="2000" b="1" i="0" dirty="0">
                <a:solidFill>
                  <a:srgbClr val="000000"/>
                </a:solidFill>
                <a:effectLst/>
                <a:latin typeface="Nunito" pitchFamily="2" charset="0"/>
              </a:rPr>
              <a:t>Step 4</a:t>
            </a:r>
            <a:r>
              <a:rPr lang="en-US" sz="2000" b="0" i="0" dirty="0">
                <a:solidFill>
                  <a:srgbClr val="000000"/>
                </a:solidFill>
                <a:effectLst/>
                <a:latin typeface="Nunito" pitchFamily="2" charset="0"/>
              </a:rPr>
              <a:t> − Drag the two worksheets to the dashboard. Near the top border line of Sales Profit worksheet, you can see three small icons. Click the middle one, which shows the prompt Use as Filter on hovering the mouse over it.</a:t>
            </a:r>
            <a:endParaRPr lang="en-US" sz="2000" b="1"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2039651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a:xfrm>
            <a:off x="457200" y="914400"/>
            <a:ext cx="8229600" cy="4525963"/>
          </a:xfrm>
        </p:spPr>
        <p:txBody>
          <a:bodyPr>
            <a:normAutofit fontScale="92500" lnSpcReduction="20000"/>
          </a:bodyPr>
          <a:lstStyle/>
          <a:p>
            <a:pPr eaLnBrk="1" hangingPunct="1">
              <a:lnSpc>
                <a:spcPct val="150000"/>
              </a:lnSpc>
              <a:buFont typeface="Arial" panose="020B0604020202020204" pitchFamily="34" charset="0"/>
              <a:buNone/>
            </a:pPr>
            <a:r>
              <a:rPr lang="en-US" altLang="en-US" sz="2200" dirty="0"/>
              <a:t>	</a:t>
            </a:r>
            <a:r>
              <a:rPr lang="en-US" altLang="en-US" sz="2200" b="1" dirty="0"/>
              <a:t>On successful completion of B. Tech. (DS) Program, the Data Science graduates will be able to:</a:t>
            </a:r>
          </a:p>
          <a:p>
            <a:pPr eaLnBrk="1" hangingPunct="1">
              <a:lnSpc>
                <a:spcPct val="150000"/>
              </a:lnSpc>
              <a:buFont typeface="Arial" panose="020B0604020202020204" pitchFamily="34" charset="0"/>
              <a:buNone/>
            </a:pPr>
            <a:r>
              <a:rPr lang="en-US" altLang="en-US" sz="2200" dirty="0"/>
              <a:t> </a:t>
            </a:r>
          </a:p>
          <a:p>
            <a:pPr algn="just" eaLnBrk="1" hangingPunct="1">
              <a:lnSpc>
                <a:spcPct val="150000"/>
              </a:lnSpc>
            </a:pPr>
            <a:r>
              <a:rPr lang="en-US" altLang="en-US" sz="2200" b="1" dirty="0"/>
              <a:t>PSO1:-</a:t>
            </a:r>
            <a:r>
              <a:rPr lang="en-US" altLang="en-US" sz="2200" dirty="0"/>
              <a:t> Analyze, design and develop solutions by applying fundamental concepts of Data Science.</a:t>
            </a:r>
          </a:p>
          <a:p>
            <a:pPr algn="just" eaLnBrk="1" hangingPunct="1">
              <a:lnSpc>
                <a:spcPct val="150000"/>
              </a:lnSpc>
            </a:pPr>
            <a:r>
              <a:rPr lang="en-US" altLang="en-US" sz="2200" b="1" dirty="0"/>
              <a:t>PSO2:</a:t>
            </a:r>
            <a:r>
              <a:rPr lang="en-US" altLang="en-US" sz="2200" dirty="0"/>
              <a:t>-Apply technical knowledge while using modern tools and technologies for solving complex problems.</a:t>
            </a:r>
          </a:p>
          <a:p>
            <a:pPr algn="just" eaLnBrk="1" hangingPunct="1">
              <a:lnSpc>
                <a:spcPct val="150000"/>
              </a:lnSpc>
            </a:pPr>
            <a:r>
              <a:rPr lang="en-US" altLang="en-US" sz="2200" b="1" dirty="0"/>
              <a:t>PSO3:</a:t>
            </a:r>
            <a:r>
              <a:rPr lang="en-US" altLang="en-US" sz="2200" dirty="0"/>
              <a:t>-Collaborate different fields of science and technology with right attitude, to work as an individual or as a team, and demonstrating professional ethics for the well-being of the society.</a:t>
            </a:r>
          </a:p>
          <a:p>
            <a:pPr algn="just" eaLnBrk="1" hangingPunct="1"/>
            <a:endParaRPr lang="en-US" altLang="en-US" sz="2200" dirty="0"/>
          </a:p>
          <a:p>
            <a:pPr eaLnBrk="1" hangingPunct="1"/>
            <a:endParaRPr lang="en-IN" altLang="en-US" sz="2200" dirty="0"/>
          </a:p>
        </p:txBody>
      </p:sp>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64B76-D107-4F03-9BF6-86B34BD92BE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3124200" y="6356350"/>
            <a:ext cx="4191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6389"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CD9C28-3561-4B86-B7AA-77AE914A124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8" name="Title 1"/>
          <p:cNvSpPr txBox="1">
            <a:spLocks/>
          </p:cNvSpPr>
          <p:nvPr/>
        </p:nvSpPr>
        <p:spPr>
          <a:xfrm>
            <a:off x="1427163" y="0"/>
            <a:ext cx="7716837" cy="857250"/>
          </a:xfrm>
          <a:prstGeom prst="rect">
            <a:avLst/>
          </a:prstGeom>
        </p:spPr>
        <p:style>
          <a:lnRef idx="1">
            <a:schemeClr val="accent5"/>
          </a:lnRef>
          <a:fillRef idx="2">
            <a:schemeClr val="accent5"/>
          </a:fillRef>
          <a:effectRef idx="1">
            <a:schemeClr val="accent5"/>
          </a:effectRef>
          <a:fontRef idx="minor">
            <a:schemeClr val="dk1"/>
          </a:fontRef>
        </p:style>
        <p:txBody>
          <a:bodyPr lIns="99276" tIns="49638" rIns="99276" bIns="49638" anchor="ctr"/>
          <a:lstStyle/>
          <a:p>
            <a:pPr marL="0" marR="0" lvl="0" indent="0" algn="ctr" defTabSz="99276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Program Specific Outcomes(PSOs)</a:t>
            </a:r>
          </a:p>
        </p:txBody>
      </p:sp>
      <p:pic>
        <p:nvPicPr>
          <p:cNvPr id="9" name="Picture 8">
            <a:extLst>
              <a:ext uri="{FF2B5EF4-FFF2-40B4-BE49-F238E27FC236}">
                <a16:creationId xmlns:a16="http://schemas.microsoft.com/office/drawing/2014/main" id="{B3D51511-73CF-D109-B151-780ECFBBEC76}"/>
              </a:ext>
            </a:extLst>
          </p:cNvPr>
          <p:cNvPicPr>
            <a:picLocks noChangeAspect="1"/>
          </p:cNvPicPr>
          <p:nvPr/>
        </p:nvPicPr>
        <p:blipFill>
          <a:blip r:embed="rId2"/>
          <a:stretch>
            <a:fillRect/>
          </a:stretch>
        </p:blipFill>
        <p:spPr>
          <a:xfrm>
            <a:off x="0" y="0"/>
            <a:ext cx="1378974" cy="838194"/>
          </a:xfrm>
          <a:prstGeom prst="rect">
            <a:avLst/>
          </a:prstGeom>
        </p:spPr>
      </p:pic>
    </p:spTree>
    <p:extLst>
      <p:ext uri="{BB962C8B-B14F-4D97-AF65-F5344CB8AC3E}">
        <p14:creationId xmlns:p14="http://schemas.microsoft.com/office/powerpoint/2010/main" val="6004413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70E65402-9857-4A99-A6AA-2263682246B6}"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110</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57200" y="874375"/>
            <a:ext cx="7772400" cy="973921"/>
          </a:xfrm>
          <a:prstGeom prst="rect">
            <a:avLst/>
          </a:prstGeom>
          <a:noFill/>
        </p:spPr>
        <p:txBody>
          <a:bodyPr wrap="square">
            <a:spAutoFit/>
          </a:bodyPr>
          <a:lstStyle/>
          <a:p>
            <a:pPr algn="just" fontAlgn="base">
              <a:lnSpc>
                <a:spcPct val="150000"/>
              </a:lnSpc>
            </a:pPr>
            <a:r>
              <a:rPr lang="en-US" sz="2000" b="1" i="0" dirty="0">
                <a:solidFill>
                  <a:srgbClr val="222222"/>
                </a:solidFill>
                <a:effectLst/>
                <a:latin typeface="Lato" panose="020F0502020204030203" pitchFamily="34" charset="0"/>
              </a:rPr>
              <a:t>Create </a:t>
            </a:r>
            <a:r>
              <a:rPr lang="en-US" sz="2000" b="1" dirty="0">
                <a:solidFill>
                  <a:srgbClr val="222222"/>
                </a:solidFill>
                <a:latin typeface="Lato" panose="020F0502020204030203" pitchFamily="34" charset="0"/>
              </a:rPr>
              <a:t> a </a:t>
            </a:r>
            <a:r>
              <a:rPr lang="en-US" sz="2000" b="1" i="0" dirty="0">
                <a:solidFill>
                  <a:srgbClr val="222222"/>
                </a:solidFill>
                <a:effectLst/>
                <a:latin typeface="Lato" panose="020F0502020204030203" pitchFamily="34" charset="0"/>
              </a:rPr>
              <a:t>Dashboard in Tableau</a:t>
            </a:r>
          </a:p>
          <a:p>
            <a:pPr algn="just" fontAlgn="base">
              <a:lnSpc>
                <a:spcPct val="150000"/>
              </a:lnSpc>
            </a:pPr>
            <a:r>
              <a:rPr lang="en-US" sz="2000" b="1" i="0" dirty="0">
                <a:solidFill>
                  <a:srgbClr val="000000"/>
                </a:solidFill>
                <a:effectLst/>
                <a:latin typeface="Nunito" pitchFamily="2" charset="0"/>
              </a:rPr>
              <a:t>Step 4</a:t>
            </a:r>
            <a:r>
              <a:rPr lang="en-US" sz="2000" b="0" i="0" dirty="0">
                <a:solidFill>
                  <a:srgbClr val="000000"/>
                </a:solidFill>
                <a:effectLst/>
                <a:latin typeface="Nunito" pitchFamily="2" charset="0"/>
              </a:rPr>
              <a:t> −</a:t>
            </a:r>
            <a:endParaRPr lang="en-US" sz="2000" b="1" i="0" dirty="0">
              <a:solidFill>
                <a:srgbClr val="222222"/>
              </a:solidFill>
              <a:effectLst/>
              <a:latin typeface="Lato" panose="020F0502020204030203" pitchFamily="34" charset="0"/>
            </a:endParaRPr>
          </a:p>
        </p:txBody>
      </p:sp>
      <p:pic>
        <p:nvPicPr>
          <p:cNvPr id="31746" name="Picture 2" descr="dashboard create filter 4">
            <a:extLst>
              <a:ext uri="{FF2B5EF4-FFF2-40B4-BE49-F238E27FC236}">
                <a16:creationId xmlns:a16="http://schemas.microsoft.com/office/drawing/2014/main" id="{A76B985A-F5FF-D720-2ACB-B89BA01B9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48295"/>
            <a:ext cx="7848600" cy="4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7248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52CFBF59-E492-4ACA-B417-E22B36C759A4}"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501650"/>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111</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57200" y="874375"/>
            <a:ext cx="7772400" cy="1435586"/>
          </a:xfrm>
          <a:prstGeom prst="rect">
            <a:avLst/>
          </a:prstGeom>
          <a:noFill/>
        </p:spPr>
        <p:txBody>
          <a:bodyPr wrap="square">
            <a:spAutoFit/>
          </a:bodyPr>
          <a:lstStyle/>
          <a:p>
            <a:pPr algn="just" fontAlgn="base">
              <a:lnSpc>
                <a:spcPct val="150000"/>
              </a:lnSpc>
            </a:pPr>
            <a:r>
              <a:rPr lang="en-US" sz="2000" b="1" i="0" dirty="0">
                <a:solidFill>
                  <a:srgbClr val="222222"/>
                </a:solidFill>
                <a:effectLst/>
                <a:latin typeface="Lato" panose="020F0502020204030203" pitchFamily="34" charset="0"/>
              </a:rPr>
              <a:t>Create </a:t>
            </a:r>
            <a:r>
              <a:rPr lang="en-US" sz="2000" b="1" dirty="0">
                <a:solidFill>
                  <a:srgbClr val="222222"/>
                </a:solidFill>
                <a:latin typeface="Lato" panose="020F0502020204030203" pitchFamily="34" charset="0"/>
              </a:rPr>
              <a:t> a </a:t>
            </a:r>
            <a:r>
              <a:rPr lang="en-US" sz="2000" b="1" i="0" dirty="0">
                <a:solidFill>
                  <a:srgbClr val="222222"/>
                </a:solidFill>
                <a:effectLst/>
                <a:latin typeface="Lato" panose="020F0502020204030203" pitchFamily="34" charset="0"/>
              </a:rPr>
              <a:t>Dashboard in Tableau</a:t>
            </a:r>
          </a:p>
          <a:p>
            <a:pPr algn="just" fontAlgn="base">
              <a:lnSpc>
                <a:spcPct val="150000"/>
              </a:lnSpc>
            </a:pPr>
            <a:r>
              <a:rPr lang="en-US" sz="2000" b="1" i="0" dirty="0">
                <a:solidFill>
                  <a:srgbClr val="000000"/>
                </a:solidFill>
                <a:effectLst/>
                <a:latin typeface="Nunito" pitchFamily="2" charset="0"/>
              </a:rPr>
              <a:t>Step 5</a:t>
            </a:r>
            <a:r>
              <a:rPr lang="en-US" sz="2000" b="0" i="0" dirty="0">
                <a:solidFill>
                  <a:srgbClr val="000000"/>
                </a:solidFill>
                <a:effectLst/>
                <a:latin typeface="Nunito" pitchFamily="2" charset="0"/>
              </a:rPr>
              <a:t> − Now in the dashboard, click the box representing Sub-Category named Machines and segment named Consumer.</a:t>
            </a:r>
            <a:endParaRPr lang="en-US" sz="2000" b="1" i="0" dirty="0">
              <a:solidFill>
                <a:srgbClr val="222222"/>
              </a:solidFill>
              <a:effectLst/>
              <a:latin typeface="Lato" panose="020F0502020204030203" pitchFamily="34" charset="0"/>
            </a:endParaRPr>
          </a:p>
        </p:txBody>
      </p:sp>
      <p:pic>
        <p:nvPicPr>
          <p:cNvPr id="32770" name="Picture 2" descr="Dashboard 6">
            <a:extLst>
              <a:ext uri="{FF2B5EF4-FFF2-40B4-BE49-F238E27FC236}">
                <a16:creationId xmlns:a16="http://schemas.microsoft.com/office/drawing/2014/main" id="{6EAB462C-71AF-D4FB-5A4C-9011F7CA1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309961"/>
            <a:ext cx="7772400" cy="404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0020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22D7C2C0-12BF-4E51-8912-BDBBD8A81337}"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112</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57200" y="874375"/>
            <a:ext cx="7772400" cy="5021055"/>
          </a:xfrm>
          <a:prstGeom prst="rect">
            <a:avLst/>
          </a:prstGeom>
          <a:noFill/>
        </p:spPr>
        <p:txBody>
          <a:bodyPr wrap="square">
            <a:spAutoFit/>
          </a:bodyPr>
          <a:lstStyle/>
          <a:p>
            <a:pPr algn="just" fontAlgn="base">
              <a:lnSpc>
                <a:spcPct val="150000"/>
              </a:lnSpc>
            </a:pPr>
            <a:r>
              <a:rPr lang="en-IN" sz="2400" b="1" i="0" dirty="0">
                <a:effectLst/>
                <a:latin typeface="+mj-lt"/>
              </a:rPr>
              <a:t>Publishing Your Visualizations</a:t>
            </a:r>
          </a:p>
          <a:p>
            <a:pPr algn="l">
              <a:lnSpc>
                <a:spcPct val="150000"/>
              </a:lnSpc>
            </a:pPr>
            <a:r>
              <a:rPr lang="en-US" sz="2400" b="0" i="0" dirty="0">
                <a:effectLst/>
                <a:latin typeface="+mj-lt"/>
              </a:rPr>
              <a:t>When people can see and understand the data, they solve problems and discover opportunities. Enable your group to find answers in minutes, not months.</a:t>
            </a:r>
          </a:p>
          <a:p>
            <a:pPr algn="l">
              <a:lnSpc>
                <a:spcPct val="150000"/>
              </a:lnSpc>
            </a:pPr>
            <a:r>
              <a:rPr lang="en-US" sz="2400" b="0" i="0" dirty="0">
                <a:effectLst/>
                <a:latin typeface="+mj-lt"/>
              </a:rPr>
              <a:t>There are 4 steps to publishing on the UW Tableau Server:</a:t>
            </a:r>
          </a:p>
          <a:p>
            <a:pPr algn="l">
              <a:lnSpc>
                <a:spcPct val="150000"/>
              </a:lnSpc>
              <a:buFont typeface="+mj-lt"/>
              <a:buAutoNum type="arabicPeriod"/>
            </a:pPr>
            <a:r>
              <a:rPr lang="en-US" sz="2400" dirty="0">
                <a:latin typeface="+mj-lt"/>
              </a:rPr>
              <a:t>Develop your Visualization</a:t>
            </a:r>
            <a:endParaRPr lang="en-US" sz="2400" b="0" i="0" dirty="0">
              <a:effectLst/>
              <a:latin typeface="+mj-lt"/>
            </a:endParaRPr>
          </a:p>
          <a:p>
            <a:pPr algn="l">
              <a:lnSpc>
                <a:spcPct val="150000"/>
              </a:lnSpc>
              <a:buFont typeface="+mj-lt"/>
              <a:buAutoNum type="arabicPeriod"/>
            </a:pPr>
            <a:r>
              <a:rPr lang="en-US" sz="2400" dirty="0">
                <a:latin typeface="+mj-lt"/>
              </a:rPr>
              <a:t>Set up Permission Groups</a:t>
            </a:r>
            <a:endParaRPr lang="en-US" sz="2400" b="0" i="0" dirty="0">
              <a:effectLst/>
              <a:latin typeface="+mj-lt"/>
            </a:endParaRPr>
          </a:p>
          <a:p>
            <a:pPr algn="l">
              <a:lnSpc>
                <a:spcPct val="150000"/>
              </a:lnSpc>
              <a:buFont typeface="+mj-lt"/>
              <a:buAutoNum type="arabicPeriod"/>
            </a:pPr>
            <a:r>
              <a:rPr lang="en-US" sz="2400" dirty="0">
                <a:latin typeface="+mj-lt"/>
              </a:rPr>
              <a:t>Request a Project Folder</a:t>
            </a:r>
            <a:endParaRPr lang="en-US" sz="2400" b="0" i="0" dirty="0">
              <a:effectLst/>
              <a:latin typeface="+mj-lt"/>
            </a:endParaRPr>
          </a:p>
          <a:p>
            <a:pPr algn="l">
              <a:lnSpc>
                <a:spcPct val="150000"/>
              </a:lnSpc>
              <a:buFont typeface="+mj-lt"/>
              <a:buAutoNum type="arabicPeriod"/>
            </a:pPr>
            <a:r>
              <a:rPr lang="en-US" sz="2400" dirty="0">
                <a:latin typeface="+mj-lt"/>
              </a:rPr>
              <a:t>Publish Your Work</a:t>
            </a:r>
            <a:endParaRPr lang="en-US" sz="2400" b="1" i="0" dirty="0">
              <a:effectLst/>
              <a:latin typeface="+mj-lt"/>
            </a:endParaRPr>
          </a:p>
        </p:txBody>
      </p:sp>
    </p:spTree>
    <p:extLst>
      <p:ext uri="{BB962C8B-B14F-4D97-AF65-F5344CB8AC3E}">
        <p14:creationId xmlns:p14="http://schemas.microsoft.com/office/powerpoint/2010/main" val="25865084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105AD8C2-685D-466F-B5CA-DD24F12910C9}"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419600" cy="281653"/>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113</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57200" y="874375"/>
            <a:ext cx="8458200" cy="5575052"/>
          </a:xfrm>
          <a:prstGeom prst="rect">
            <a:avLst/>
          </a:prstGeom>
          <a:noFill/>
        </p:spPr>
        <p:txBody>
          <a:bodyPr wrap="square">
            <a:spAutoFit/>
          </a:bodyPr>
          <a:lstStyle/>
          <a:p>
            <a:pPr algn="just" fontAlgn="base">
              <a:lnSpc>
                <a:spcPct val="150000"/>
              </a:lnSpc>
            </a:pPr>
            <a:r>
              <a:rPr lang="en-IN" sz="2400" b="1" i="0" dirty="0">
                <a:effectLst/>
                <a:latin typeface="+mj-lt"/>
              </a:rPr>
              <a:t>Publishing Your Visualizations</a:t>
            </a:r>
          </a:p>
          <a:p>
            <a:pPr algn="just">
              <a:lnSpc>
                <a:spcPct val="150000"/>
              </a:lnSpc>
            </a:pPr>
            <a:r>
              <a:rPr lang="en-US" sz="2400" b="1" i="0" dirty="0">
                <a:solidFill>
                  <a:srgbClr val="4B2E83"/>
                </a:solidFill>
                <a:effectLst/>
                <a:latin typeface="+mj-lt"/>
              </a:rPr>
              <a:t>1. Develop using Tableau Desktop</a:t>
            </a:r>
          </a:p>
          <a:p>
            <a:pPr algn="just">
              <a:lnSpc>
                <a:spcPct val="150000"/>
              </a:lnSpc>
            </a:pPr>
            <a:r>
              <a:rPr lang="en-US" sz="2400" b="0" i="0" dirty="0">
                <a:solidFill>
                  <a:srgbClr val="3D3D3D"/>
                </a:solidFill>
                <a:effectLst/>
                <a:latin typeface="+mj-lt"/>
              </a:rPr>
              <a:t>Create your dashboard or visualization using Tableau Desktop software. When you are ready to share your work with colleagues, you can publish to the </a:t>
            </a:r>
            <a:r>
              <a:rPr lang="en-US" sz="2400" b="0" i="0" u="sng" dirty="0">
                <a:solidFill>
                  <a:srgbClr val="0074BB"/>
                </a:solidFill>
                <a:effectLst/>
                <a:latin typeface="+mj-lt"/>
                <a:hlinkClick r:id="rId3"/>
              </a:rPr>
              <a:t>UW Tableau Transitional Server</a:t>
            </a:r>
            <a:r>
              <a:rPr lang="en-US" sz="2400" b="0" i="0" dirty="0">
                <a:solidFill>
                  <a:srgbClr val="3D3D3D"/>
                </a:solidFill>
                <a:effectLst/>
                <a:latin typeface="+mj-lt"/>
              </a:rPr>
              <a:t>.</a:t>
            </a:r>
          </a:p>
          <a:p>
            <a:pPr algn="just">
              <a:lnSpc>
                <a:spcPct val="150000"/>
              </a:lnSpc>
            </a:pPr>
            <a:r>
              <a:rPr lang="en-US" sz="2400" b="0" i="0" dirty="0">
                <a:solidFill>
                  <a:srgbClr val="3D3D3D"/>
                </a:solidFill>
                <a:effectLst/>
                <a:latin typeface="+mj-lt"/>
              </a:rPr>
              <a:t>To publish to the UW Tableau Server, you must use a version of Tableau Desktop that is compatible with UW’s Tableau Server. The important thing to remember is that your Tableau Desktop version should not exceed the latest version of the server. </a:t>
            </a:r>
          </a:p>
          <a:p>
            <a:pPr algn="just" fontAlgn="base">
              <a:lnSpc>
                <a:spcPct val="150000"/>
              </a:lnSpc>
            </a:pPr>
            <a:endParaRPr lang="en-US" sz="2400" b="1" i="0" dirty="0">
              <a:effectLst/>
              <a:latin typeface="+mj-lt"/>
            </a:endParaRPr>
          </a:p>
        </p:txBody>
      </p:sp>
    </p:spTree>
    <p:extLst>
      <p:ext uri="{BB962C8B-B14F-4D97-AF65-F5344CB8AC3E}">
        <p14:creationId xmlns:p14="http://schemas.microsoft.com/office/powerpoint/2010/main" val="5358842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1D3A1ED8-B688-4B1A-9265-18C37FEBA4F0}"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114</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57200" y="874375"/>
            <a:ext cx="8458200" cy="4467057"/>
          </a:xfrm>
          <a:prstGeom prst="rect">
            <a:avLst/>
          </a:prstGeom>
          <a:noFill/>
        </p:spPr>
        <p:txBody>
          <a:bodyPr wrap="square">
            <a:spAutoFit/>
          </a:bodyPr>
          <a:lstStyle/>
          <a:p>
            <a:pPr algn="just" fontAlgn="base">
              <a:lnSpc>
                <a:spcPct val="150000"/>
              </a:lnSpc>
            </a:pPr>
            <a:r>
              <a:rPr lang="en-IN" sz="2400" b="1" i="0" dirty="0">
                <a:effectLst/>
                <a:latin typeface="+mj-lt"/>
              </a:rPr>
              <a:t>Publishing Your Visualizations</a:t>
            </a:r>
          </a:p>
          <a:p>
            <a:pPr algn="just">
              <a:lnSpc>
                <a:spcPct val="150000"/>
              </a:lnSpc>
            </a:pPr>
            <a:r>
              <a:rPr lang="en-US" sz="2400" b="1" i="0" dirty="0">
                <a:solidFill>
                  <a:srgbClr val="4B2E83"/>
                </a:solidFill>
                <a:effectLst/>
                <a:latin typeface="+mj-lt"/>
              </a:rPr>
              <a:t>2. Set up Permission Groups</a:t>
            </a:r>
          </a:p>
          <a:p>
            <a:pPr algn="just">
              <a:lnSpc>
                <a:spcPct val="150000"/>
              </a:lnSpc>
            </a:pPr>
            <a:r>
              <a:rPr lang="en-US" sz="2400" b="0" i="0" dirty="0">
                <a:solidFill>
                  <a:srgbClr val="3D3D3D"/>
                </a:solidFill>
                <a:effectLst/>
                <a:latin typeface="+mj-lt"/>
              </a:rPr>
              <a:t>UW Groups are a core development building block at the University of Washington. Before you create groups to manage permissions, it may be helpful to first get acquainted with the UW Groups Service: </a:t>
            </a:r>
            <a:r>
              <a:rPr lang="en-US" sz="2400" b="0" i="0" u="sng" dirty="0">
                <a:solidFill>
                  <a:srgbClr val="0074BB"/>
                </a:solidFill>
                <a:effectLst/>
                <a:latin typeface="+mj-lt"/>
                <a:hlinkClick r:id="rId3"/>
              </a:rPr>
              <a:t>UW Groups</a:t>
            </a:r>
            <a:endParaRPr lang="en-US" sz="2400" b="0" i="0" dirty="0">
              <a:solidFill>
                <a:srgbClr val="3D3D3D"/>
              </a:solidFill>
              <a:effectLst/>
              <a:latin typeface="+mj-lt"/>
            </a:endParaRPr>
          </a:p>
          <a:p>
            <a:pPr algn="just">
              <a:lnSpc>
                <a:spcPct val="150000"/>
              </a:lnSpc>
            </a:pPr>
            <a:r>
              <a:rPr lang="en-US" sz="2400" b="0" i="0" dirty="0">
                <a:solidFill>
                  <a:srgbClr val="3D3D3D"/>
                </a:solidFill>
                <a:effectLst/>
                <a:latin typeface="+mj-lt"/>
              </a:rPr>
              <a:t>Tableau developers/project-owners, </a:t>
            </a:r>
            <a:r>
              <a:rPr lang="en-US" sz="2400" b="0" i="1" dirty="0">
                <a:solidFill>
                  <a:srgbClr val="3D3D3D"/>
                </a:solidFill>
                <a:effectLst/>
                <a:latin typeface="+mj-lt"/>
              </a:rPr>
              <a:t>you</a:t>
            </a:r>
            <a:r>
              <a:rPr lang="en-US" sz="2400" b="0" i="0" dirty="0">
                <a:solidFill>
                  <a:srgbClr val="3D3D3D"/>
                </a:solidFill>
                <a:effectLst/>
                <a:latin typeface="+mj-lt"/>
              </a:rPr>
              <a:t> will self-manage who has access to your project’s visualizations. </a:t>
            </a:r>
            <a:endParaRPr lang="en-US" sz="2400" b="1" i="0" dirty="0">
              <a:effectLst/>
              <a:latin typeface="+mj-lt"/>
            </a:endParaRPr>
          </a:p>
        </p:txBody>
      </p:sp>
    </p:spTree>
    <p:extLst>
      <p:ext uri="{BB962C8B-B14F-4D97-AF65-F5344CB8AC3E}">
        <p14:creationId xmlns:p14="http://schemas.microsoft.com/office/powerpoint/2010/main" val="24315825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5250C3A9-D2AD-4A13-993E-16E056D35F84}"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495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115</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57200" y="874375"/>
            <a:ext cx="7467600" cy="3358676"/>
          </a:xfrm>
          <a:prstGeom prst="rect">
            <a:avLst/>
          </a:prstGeom>
          <a:noFill/>
        </p:spPr>
        <p:txBody>
          <a:bodyPr wrap="square">
            <a:spAutoFit/>
          </a:bodyPr>
          <a:lstStyle/>
          <a:p>
            <a:pPr algn="just" fontAlgn="base">
              <a:lnSpc>
                <a:spcPct val="150000"/>
              </a:lnSpc>
            </a:pPr>
            <a:r>
              <a:rPr lang="en-IN" sz="2400" b="1" i="0" dirty="0">
                <a:effectLst/>
                <a:latin typeface="+mj-lt"/>
              </a:rPr>
              <a:t>Publishing Your Visualizations</a:t>
            </a:r>
          </a:p>
          <a:p>
            <a:pPr algn="l">
              <a:lnSpc>
                <a:spcPct val="150000"/>
              </a:lnSpc>
            </a:pPr>
            <a:r>
              <a:rPr lang="en-US" sz="2400" b="1" i="0" dirty="0">
                <a:solidFill>
                  <a:srgbClr val="4B2E83"/>
                </a:solidFill>
                <a:effectLst/>
                <a:latin typeface="Encode Sans Compressed"/>
              </a:rPr>
              <a:t>2. Set up Permission Groups</a:t>
            </a:r>
          </a:p>
          <a:p>
            <a:pPr algn="l">
              <a:lnSpc>
                <a:spcPct val="150000"/>
              </a:lnSpc>
            </a:pPr>
            <a:r>
              <a:rPr lang="en-US" sz="2400" b="0" i="0" dirty="0">
                <a:solidFill>
                  <a:srgbClr val="3D3D3D"/>
                </a:solidFill>
                <a:effectLst/>
                <a:latin typeface="Open Sans" panose="020B0606030504020204" pitchFamily="34" charset="0"/>
              </a:rPr>
              <a:t>There are three roles to consider:</a:t>
            </a:r>
          </a:p>
          <a:p>
            <a:pPr algn="l">
              <a:lnSpc>
                <a:spcPct val="150000"/>
              </a:lnSpc>
              <a:buFont typeface="Arial" panose="020B0604020202020204" pitchFamily="34" charset="0"/>
              <a:buChar char="•"/>
            </a:pPr>
            <a:r>
              <a:rPr lang="en-US" sz="2400" b="1" i="0" dirty="0">
                <a:solidFill>
                  <a:srgbClr val="3D3D3D"/>
                </a:solidFill>
                <a:effectLst/>
                <a:latin typeface="Open Sans" panose="020B0606030504020204" pitchFamily="34" charset="0"/>
              </a:rPr>
              <a:t>Viewer</a:t>
            </a:r>
            <a:r>
              <a:rPr lang="en-US" sz="2400" b="0" i="0" dirty="0">
                <a:solidFill>
                  <a:srgbClr val="3D3D3D"/>
                </a:solidFill>
                <a:effectLst/>
                <a:latin typeface="Open Sans" panose="020B0606030504020204" pitchFamily="34" charset="0"/>
              </a:rPr>
              <a:t> </a:t>
            </a:r>
          </a:p>
          <a:p>
            <a:pPr algn="l">
              <a:lnSpc>
                <a:spcPct val="150000"/>
              </a:lnSpc>
              <a:buFont typeface="Arial" panose="020B0604020202020204" pitchFamily="34" charset="0"/>
              <a:buChar char="•"/>
            </a:pPr>
            <a:r>
              <a:rPr lang="en-US" sz="2400" b="1" i="0" dirty="0">
                <a:solidFill>
                  <a:srgbClr val="3D3D3D"/>
                </a:solidFill>
                <a:effectLst/>
                <a:latin typeface="Open Sans" panose="020B0606030504020204" pitchFamily="34" charset="0"/>
              </a:rPr>
              <a:t>Editor</a:t>
            </a:r>
            <a:r>
              <a:rPr lang="en-US" sz="2400" b="0" i="0" dirty="0">
                <a:solidFill>
                  <a:srgbClr val="3D3D3D"/>
                </a:solidFill>
                <a:effectLst/>
                <a:latin typeface="Open Sans" panose="020B0606030504020204" pitchFamily="34" charset="0"/>
              </a:rPr>
              <a:t> (creator) </a:t>
            </a:r>
          </a:p>
          <a:p>
            <a:pPr algn="l">
              <a:lnSpc>
                <a:spcPct val="150000"/>
              </a:lnSpc>
              <a:buFont typeface="Arial" panose="020B0604020202020204" pitchFamily="34" charset="0"/>
              <a:buChar char="•"/>
            </a:pPr>
            <a:r>
              <a:rPr lang="en-US" sz="2400" b="1" i="0" dirty="0">
                <a:solidFill>
                  <a:srgbClr val="3D3D3D"/>
                </a:solidFill>
                <a:effectLst/>
                <a:latin typeface="Open Sans" panose="020B0606030504020204" pitchFamily="34" charset="0"/>
              </a:rPr>
              <a:t>Publisher</a:t>
            </a:r>
            <a:r>
              <a:rPr lang="en-US" sz="2400" b="0" i="0" dirty="0">
                <a:solidFill>
                  <a:srgbClr val="3D3D3D"/>
                </a:solidFill>
                <a:effectLst/>
                <a:latin typeface="Open Sans" panose="020B0606030504020204" pitchFamily="34" charset="0"/>
              </a:rPr>
              <a:t> </a:t>
            </a:r>
            <a:endParaRPr lang="en-US" sz="2400" b="1" i="0" dirty="0">
              <a:effectLst/>
              <a:latin typeface="+mj-lt"/>
            </a:endParaRPr>
          </a:p>
        </p:txBody>
      </p:sp>
    </p:spTree>
    <p:extLst>
      <p:ext uri="{BB962C8B-B14F-4D97-AF65-F5344CB8AC3E}">
        <p14:creationId xmlns:p14="http://schemas.microsoft.com/office/powerpoint/2010/main" val="4232395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EAC3B9F5-8B87-4221-932C-9734A40177A7}"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116</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457200" y="874375"/>
            <a:ext cx="8001000" cy="5573257"/>
          </a:xfrm>
          <a:prstGeom prst="rect">
            <a:avLst/>
          </a:prstGeom>
          <a:noFill/>
        </p:spPr>
        <p:txBody>
          <a:bodyPr wrap="square">
            <a:spAutoFit/>
          </a:bodyPr>
          <a:lstStyle/>
          <a:p>
            <a:pPr algn="l">
              <a:lnSpc>
                <a:spcPct val="150000"/>
              </a:lnSpc>
            </a:pPr>
            <a:r>
              <a:rPr lang="en-US" sz="2400" b="1" i="0" dirty="0">
                <a:solidFill>
                  <a:srgbClr val="4B2E83"/>
                </a:solidFill>
                <a:effectLst/>
                <a:latin typeface="+mj-lt"/>
              </a:rPr>
              <a:t>3. Request a Project Folder on the UW Tableau Transitional Server:</a:t>
            </a:r>
          </a:p>
          <a:p>
            <a:pPr algn="l">
              <a:lnSpc>
                <a:spcPct val="150000"/>
              </a:lnSpc>
            </a:pPr>
            <a:r>
              <a:rPr lang="en-US" sz="2400" b="0" i="0" dirty="0">
                <a:solidFill>
                  <a:srgbClr val="3D3D3D"/>
                </a:solidFill>
                <a:effectLst/>
                <a:latin typeface="+mj-lt"/>
              </a:rPr>
              <a:t>Now that you have your permission groups configured, you’ll need to request a “project folder” on the UW Tableau Transitional Server. Your “project folder” on the server is your very own location to publish the data visualization you built on your desktop. Once you publish your work, you’ll be able to share it with your colleagues. Only the users (net ids in the groups you created) will be able to see your work on the server.</a:t>
            </a:r>
          </a:p>
        </p:txBody>
      </p:sp>
    </p:spTree>
    <p:extLst>
      <p:ext uri="{BB962C8B-B14F-4D97-AF65-F5344CB8AC3E}">
        <p14:creationId xmlns:p14="http://schemas.microsoft.com/office/powerpoint/2010/main" val="37558807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DF1B755B-5411-44DC-9E56-B75B1F7DCC4D}"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117</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0AF3D83D-30B1-CE4D-92E0-3543B5034FB3}"/>
              </a:ext>
            </a:extLst>
          </p:cNvPr>
          <p:cNvSpPr txBox="1"/>
          <p:nvPr/>
        </p:nvSpPr>
        <p:spPr>
          <a:xfrm>
            <a:off x="571500" y="1256021"/>
            <a:ext cx="8001000" cy="2805063"/>
          </a:xfrm>
          <a:prstGeom prst="rect">
            <a:avLst/>
          </a:prstGeom>
          <a:noFill/>
        </p:spPr>
        <p:txBody>
          <a:bodyPr wrap="square">
            <a:spAutoFit/>
          </a:bodyPr>
          <a:lstStyle/>
          <a:p>
            <a:pPr algn="l">
              <a:lnSpc>
                <a:spcPct val="150000"/>
              </a:lnSpc>
            </a:pPr>
            <a:r>
              <a:rPr lang="en-US" sz="2400" b="1" i="0" dirty="0">
                <a:solidFill>
                  <a:srgbClr val="4B2E83"/>
                </a:solidFill>
                <a:effectLst/>
                <a:latin typeface="+mj-lt"/>
              </a:rPr>
              <a:t>4. Publish to the Transitional Server</a:t>
            </a:r>
          </a:p>
          <a:p>
            <a:pPr algn="l">
              <a:lnSpc>
                <a:spcPct val="150000"/>
              </a:lnSpc>
            </a:pPr>
            <a:r>
              <a:rPr lang="en-US" sz="2400" b="0" i="0" dirty="0">
                <a:solidFill>
                  <a:srgbClr val="3D3D3D"/>
                </a:solidFill>
                <a:effectLst/>
                <a:latin typeface="+mj-lt"/>
              </a:rPr>
              <a:t>Okay, you’ve tested your dashboard, set up permissions, and it’s time to share your work with your colleagues on the UW Tableau Transitional Server.</a:t>
            </a:r>
          </a:p>
          <a:p>
            <a:pPr algn="l">
              <a:lnSpc>
                <a:spcPct val="150000"/>
              </a:lnSpc>
            </a:pPr>
            <a:endParaRPr lang="en-US" sz="2400" b="0" i="0" dirty="0">
              <a:solidFill>
                <a:srgbClr val="3D3D3D"/>
              </a:solidFill>
              <a:effectLst/>
              <a:latin typeface="+mj-lt"/>
            </a:endParaRPr>
          </a:p>
        </p:txBody>
      </p:sp>
    </p:spTree>
    <p:extLst>
      <p:ext uri="{BB962C8B-B14F-4D97-AF65-F5344CB8AC3E}">
        <p14:creationId xmlns:p14="http://schemas.microsoft.com/office/powerpoint/2010/main" val="40132616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IN" sz="2800" b="1" dirty="0">
              <a:effectLst/>
              <a:ea typeface="Calibri" panose="020F0502020204030204" pitchFamily="34" charset="0"/>
            </a:endParaRPr>
          </a:p>
          <a:p>
            <a:pPr algn="ctr"/>
            <a:r>
              <a:rPr lang="en-US" sz="2800" b="1" dirty="0">
                <a:effectLst/>
                <a:ea typeface="Calibri" panose="020F0502020204030204" pitchFamily="34" charset="0"/>
              </a:rPr>
              <a:t>Daily Quiz</a:t>
            </a:r>
            <a:endParaRPr lang="en-US" sz="4400" dirty="0"/>
          </a:p>
          <a:p>
            <a:pPr algn="ctr"/>
            <a:endParaRPr lang="en-US" sz="2400"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DDB8A6E1-4848-495B-9DE6-91E0192AA549}"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114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118</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Rectangle 8"/>
          <p:cNvSpPr/>
          <p:nvPr/>
        </p:nvSpPr>
        <p:spPr>
          <a:xfrm>
            <a:off x="914400" y="990600"/>
            <a:ext cx="7924800" cy="4619854"/>
          </a:xfrm>
          <a:prstGeom prst="rect">
            <a:avLst/>
          </a:prstGeom>
        </p:spPr>
        <p:txBody>
          <a:bodyPr wrap="square">
            <a:spAutoFit/>
          </a:bodyPr>
          <a:lstStyle/>
          <a:p>
            <a:pPr marL="342900" indent="-342900">
              <a:lnSpc>
                <a:spcPct val="150000"/>
              </a:lnSpc>
              <a:buFont typeface="+mj-lt"/>
              <a:buAutoNum type="arabicPeriod"/>
            </a:pPr>
            <a:r>
              <a:rPr lang="en-US" dirty="0">
                <a:solidFill>
                  <a:srgbClr val="202124"/>
                </a:solidFill>
                <a:latin typeface="+mj-lt"/>
              </a:rPr>
              <a:t>What Are the Data Types Supported in Tableau? ...</a:t>
            </a:r>
          </a:p>
          <a:p>
            <a:pPr marL="342900" indent="-342900">
              <a:lnSpc>
                <a:spcPct val="150000"/>
              </a:lnSpc>
              <a:buFont typeface="+mj-lt"/>
              <a:buAutoNum type="arabicPeriod"/>
            </a:pPr>
            <a:r>
              <a:rPr lang="en-US" dirty="0">
                <a:solidFill>
                  <a:srgbClr val="202124"/>
                </a:solidFill>
                <a:latin typeface="+mj-lt"/>
              </a:rPr>
              <a:t>How Will You Understand Dimensions and Measures? ...</a:t>
            </a:r>
          </a:p>
          <a:p>
            <a:pPr marL="342900" indent="-342900">
              <a:lnSpc>
                <a:spcPct val="150000"/>
              </a:lnSpc>
              <a:buFont typeface="+mj-lt"/>
              <a:buAutoNum type="arabicPeriod"/>
            </a:pPr>
            <a:r>
              <a:rPr lang="en-US" dirty="0">
                <a:solidFill>
                  <a:srgbClr val="202124"/>
                </a:solidFill>
                <a:latin typeface="+mj-lt"/>
              </a:rPr>
              <a:t>What is Meant by 'discrete' and 'continuous' in Tableau? ...</a:t>
            </a:r>
          </a:p>
          <a:p>
            <a:pPr marL="342900" indent="-342900">
              <a:lnSpc>
                <a:spcPct val="150000"/>
              </a:lnSpc>
              <a:buFont typeface="+mj-lt"/>
              <a:buAutoNum type="arabicPeriod"/>
            </a:pPr>
            <a:r>
              <a:rPr lang="en-US" dirty="0">
                <a:solidFill>
                  <a:srgbClr val="202124"/>
                </a:solidFill>
                <a:latin typeface="+mj-lt"/>
              </a:rPr>
              <a:t>What Are the Filters? ...</a:t>
            </a:r>
          </a:p>
          <a:p>
            <a:pPr marL="342900" indent="-342900">
              <a:lnSpc>
                <a:spcPct val="150000"/>
              </a:lnSpc>
              <a:buFont typeface="+mj-lt"/>
              <a:buAutoNum type="arabicPeriod"/>
            </a:pPr>
            <a:r>
              <a:rPr lang="en-US" dirty="0">
                <a:solidFill>
                  <a:srgbClr val="202124"/>
                </a:solidFill>
                <a:latin typeface="+mj-lt"/>
              </a:rPr>
              <a:t>There Are Three Customer Segments in the Superstore Dataset. ...</a:t>
            </a:r>
          </a:p>
          <a:p>
            <a:pPr marL="342900" indent="-342900">
              <a:lnSpc>
                <a:spcPct val="150000"/>
              </a:lnSpc>
              <a:buFont typeface="+mj-lt"/>
              <a:buAutoNum type="arabicPeriod"/>
            </a:pPr>
            <a:r>
              <a:rPr lang="en-US" dirty="0">
                <a:solidFill>
                  <a:srgbClr val="202124"/>
                </a:solidFill>
                <a:latin typeface="+mj-lt"/>
              </a:rPr>
              <a:t>What Are the Different Joins in Tableau?</a:t>
            </a:r>
          </a:p>
          <a:p>
            <a:pPr marL="342900" indent="-342900">
              <a:lnSpc>
                <a:spcPct val="150000"/>
              </a:lnSpc>
              <a:buFont typeface="+mj-lt"/>
              <a:buAutoNum type="arabicPeriod"/>
            </a:pPr>
            <a:r>
              <a:rPr lang="en-US" dirty="0">
                <a:latin typeface="+mj-lt"/>
              </a:rPr>
              <a:t>What is the Difference Between a Live Connection and an Extract?</a:t>
            </a:r>
          </a:p>
          <a:p>
            <a:pPr marL="342900" indent="-342900">
              <a:lnSpc>
                <a:spcPct val="150000"/>
              </a:lnSpc>
              <a:buFont typeface="+mj-lt"/>
              <a:buAutoNum type="arabicPeriod"/>
            </a:pPr>
            <a:r>
              <a:rPr lang="en-US" dirty="0">
                <a:latin typeface="+mj-lt"/>
              </a:rPr>
              <a:t>What is a Calculated Field, and How Will You Create One?</a:t>
            </a:r>
          </a:p>
          <a:p>
            <a:pPr marL="342900" indent="-342900">
              <a:lnSpc>
                <a:spcPct val="150000"/>
              </a:lnSpc>
              <a:buFont typeface="+mj-lt"/>
              <a:buAutoNum type="arabicPeriod"/>
            </a:pPr>
            <a:r>
              <a:rPr lang="en-US" dirty="0">
                <a:latin typeface="+mj-lt"/>
              </a:rPr>
              <a:t> How Can You Display the Top Five and Bottom Five Sales in the Same View?</a:t>
            </a:r>
          </a:p>
          <a:p>
            <a:pPr marL="342900" indent="-342900">
              <a:lnSpc>
                <a:spcPct val="150000"/>
              </a:lnSpc>
              <a:buFont typeface="+mj-lt"/>
              <a:buAutoNum type="arabicPeriod"/>
            </a:pPr>
            <a:r>
              <a:rPr lang="en-US" dirty="0">
                <a:latin typeface="+mj-lt"/>
              </a:rPr>
              <a:t>Is There a Difference Between Sets and Groups in Tableau?</a:t>
            </a:r>
          </a:p>
          <a:p>
            <a:pPr>
              <a:lnSpc>
                <a:spcPct val="150000"/>
              </a:lnSpc>
            </a:pPr>
            <a:endParaRPr lang="en-US" dirty="0">
              <a:solidFill>
                <a:srgbClr val="202124"/>
              </a:solidFill>
              <a:latin typeface="+mj-lt"/>
            </a:endParaRPr>
          </a:p>
        </p:txBody>
      </p:sp>
    </p:spTree>
    <p:extLst>
      <p:ext uri="{BB962C8B-B14F-4D97-AF65-F5344CB8AC3E}">
        <p14:creationId xmlns:p14="http://schemas.microsoft.com/office/powerpoint/2010/main" val="26714995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134"/>
          <p:cNvSpPr txBox="1"/>
          <p:nvPr/>
        </p:nvSpPr>
        <p:spPr>
          <a:xfrm>
            <a:off x="1371600" y="1"/>
            <a:ext cx="7772401" cy="6095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Weekly/monthly/Unit Wise Assignment.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2" name="Google Shape;2132;p134"/>
          <p:cNvSpPr/>
          <p:nvPr/>
        </p:nvSpPr>
        <p:spPr>
          <a:xfrm>
            <a:off x="381000" y="533400"/>
            <a:ext cx="8229600" cy="52322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2060"/>
                </a:solidFill>
                <a:effectLst/>
                <a:uLnTx/>
                <a:uFillTx/>
                <a:latin typeface="Calibri"/>
                <a:ea typeface="Calibri"/>
                <a:cs typeface="Calibri"/>
                <a:sym typeface="Calibri"/>
              </a:rPr>
              <a:t>Assignment 1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3" name="Google Shape;2133;p1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B1371137-8C2D-4DB7-A141-24188BCDF9B0}" type="datetime1">
              <a:rPr kumimoji="0" lang="en-US" sz="1200" b="0" i="0" u="none" strike="noStrike" kern="0" cap="none" spc="0" normalizeH="0" baseline="0" noProof="0" smtClean="0">
                <a:ln>
                  <a:noFill/>
                </a:ln>
                <a:solidFill>
                  <a:srgbClr val="888888"/>
                </a:solidFill>
                <a:effectLst/>
                <a:uLnTx/>
                <a:uFillTx/>
                <a:latin typeface="Calibri"/>
                <a:cs typeface="Calibri"/>
                <a:sym typeface="Calibri"/>
              </a:rPr>
              <a:t>12/2/24</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2134" name="Google Shape;2134;p1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2135" name="Google Shape;2135;p134"/>
          <p:cNvSpPr/>
          <p:nvPr/>
        </p:nvSpPr>
        <p:spPr>
          <a:xfrm>
            <a:off x="457200" y="1142998"/>
            <a:ext cx="8534400" cy="7017265"/>
          </a:xfrm>
          <a:prstGeom prst="rect">
            <a:avLst/>
          </a:prstGeom>
          <a:noFill/>
          <a:ln>
            <a:noFill/>
          </a:ln>
        </p:spPr>
        <p:txBody>
          <a:bodyPr spcFirstLastPara="1" wrap="square" lIns="91425" tIns="45700" rIns="91425" bIns="45700" anchor="t" anchorCtr="0">
            <a:spAutoFit/>
          </a:bodyPr>
          <a:lstStyle/>
          <a:p>
            <a:pPr marL="342900" indent="-342900">
              <a:lnSpc>
                <a:spcPct val="150000"/>
              </a:lnSpc>
              <a:buClr>
                <a:srgbClr val="000000"/>
              </a:buClr>
              <a:buFont typeface="+mj-lt"/>
              <a:buAutoNum type="arabicPeriod"/>
              <a:defRPr/>
            </a:pPr>
            <a:r>
              <a:rPr lang="en-US" sz="2000" dirty="0"/>
              <a:t> What is the Difference Between Tree-maps and Heat Maps?</a:t>
            </a:r>
          </a:p>
          <a:p>
            <a:pPr marL="342900" indent="-342900">
              <a:lnSpc>
                <a:spcPct val="150000"/>
              </a:lnSpc>
              <a:buFont typeface="+mj-lt"/>
              <a:buAutoNum type="arabicPeriod"/>
            </a:pPr>
            <a:r>
              <a:rPr lang="en-US" sz="2000" dirty="0"/>
              <a:t>What is a Parameter in Tableau? Give an Example.</a:t>
            </a:r>
          </a:p>
          <a:p>
            <a:pPr marL="342900" indent="-342900">
              <a:lnSpc>
                <a:spcPct val="150000"/>
              </a:lnSpc>
              <a:buFont typeface="+mj-lt"/>
              <a:buAutoNum type="arabicPeriod"/>
            </a:pPr>
            <a:r>
              <a:rPr lang="en-IN" sz="2000" dirty="0"/>
              <a:t>Write steps for installation of Tableau.</a:t>
            </a:r>
          </a:p>
          <a:p>
            <a:pPr marL="342900" indent="-342900">
              <a:lnSpc>
                <a:spcPct val="150000"/>
              </a:lnSpc>
              <a:buFont typeface="+mj-lt"/>
              <a:buAutoNum type="arabicPeriod"/>
            </a:pPr>
            <a:r>
              <a:rPr lang="en-IN" sz="2000" dirty="0"/>
              <a:t>Write  Overview of SUM, AVR, and Aggregate features ,Creating custom calculations and fields.</a:t>
            </a:r>
          </a:p>
          <a:p>
            <a:pPr marL="342900" indent="-342900">
              <a:lnSpc>
                <a:spcPct val="150000"/>
              </a:lnSpc>
              <a:buFont typeface="+mj-lt"/>
              <a:buAutoNum type="arabicPeriod"/>
            </a:pPr>
            <a:r>
              <a:rPr lang="en-IN" sz="2000" dirty="0"/>
              <a:t>Explain How to apply  Applying new data calculations to your visualization.</a:t>
            </a:r>
          </a:p>
          <a:p>
            <a:pPr marL="342900" indent="-342900">
              <a:lnSpc>
                <a:spcPct val="150000"/>
              </a:lnSpc>
              <a:buFont typeface="+mj-lt"/>
              <a:buAutoNum type="arabicPeriod"/>
            </a:pPr>
            <a:r>
              <a:rPr lang="en-US" sz="2000" dirty="0">
                <a:solidFill>
                  <a:srgbClr val="202124"/>
                </a:solidFill>
              </a:rPr>
              <a:t>What Are the Different Joins in Tableau?</a:t>
            </a:r>
          </a:p>
          <a:p>
            <a:pPr marL="342900" indent="-342900">
              <a:lnSpc>
                <a:spcPct val="150000"/>
              </a:lnSpc>
              <a:buFont typeface="+mj-lt"/>
              <a:buAutoNum type="arabicPeriod"/>
            </a:pPr>
            <a:r>
              <a:rPr lang="en-US" sz="2000" dirty="0"/>
              <a:t>What is the Difference Between a Live Connection and an Extract?</a:t>
            </a:r>
          </a:p>
          <a:p>
            <a:pPr marL="342900" indent="-342900">
              <a:lnSpc>
                <a:spcPct val="150000"/>
              </a:lnSpc>
              <a:buFont typeface="+mj-lt"/>
              <a:buAutoNum type="arabicPeriod"/>
            </a:pPr>
            <a:r>
              <a:rPr lang="en-US" sz="2000" dirty="0"/>
              <a:t>What is a Calculated Field, and How Will You Create One?</a:t>
            </a:r>
          </a:p>
          <a:p>
            <a:pPr marL="342900" indent="-342900">
              <a:lnSpc>
                <a:spcPct val="150000"/>
              </a:lnSpc>
              <a:buFont typeface="+mj-lt"/>
              <a:buAutoNum type="arabicPeriod"/>
            </a:pPr>
            <a:r>
              <a:rPr lang="en-US" sz="2000" dirty="0"/>
              <a:t> How Can You Display the Top Five and Bottom Five Sales in the Same View?</a:t>
            </a:r>
          </a:p>
          <a:p>
            <a:pPr marL="342900" indent="-342900">
              <a:lnSpc>
                <a:spcPct val="150000"/>
              </a:lnSpc>
              <a:buFont typeface="+mj-lt"/>
              <a:buAutoNum type="arabicPeriod"/>
            </a:pPr>
            <a:r>
              <a:rPr lang="en-US" sz="2000" dirty="0"/>
              <a:t>Is There a Difference Between Sets and Groups in Tableau?</a:t>
            </a:r>
          </a:p>
          <a:p>
            <a:pPr marL="342900" indent="-342900">
              <a:lnSpc>
                <a:spcPct val="150000"/>
              </a:lnSpc>
            </a:pPr>
            <a:endParaRPr lang="en-US" sz="2000" dirty="0"/>
          </a:p>
          <a:p>
            <a:pPr>
              <a:lnSpc>
                <a:spcPct val="150000"/>
              </a:lnSpc>
            </a:pPr>
            <a:endParaRPr lang="en-US" sz="2000" dirty="0"/>
          </a:p>
          <a:p>
            <a:pPr>
              <a:lnSpc>
                <a:spcPct val="150000"/>
              </a:lnSpc>
            </a:pPr>
            <a:endParaRPr lang="en-US" sz="2000" dirty="0"/>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sz="2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136" name="Google Shape;2136;p134"/>
          <p:cNvSpPr txBox="1">
            <a:spLocks noGrp="1"/>
          </p:cNvSpPr>
          <p:nvPr>
            <p:ph type="ftr" idx="11"/>
          </p:nvPr>
        </p:nvSpPr>
        <p:spPr>
          <a:xfrm>
            <a:off x="3124200" y="6356350"/>
            <a:ext cx="4038600" cy="365125"/>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a:ln>
                  <a:noFill/>
                </a:ln>
                <a:solidFill>
                  <a:srgbClr val="888888"/>
                </a:solidFill>
                <a:effectLst/>
                <a:uLnTx/>
                <a:uFillTx/>
                <a:latin typeface="Calibri"/>
                <a:cs typeface="Calibri"/>
                <a:sym typeface="Calibri"/>
              </a:rPr>
              <a:t>UNIT 05     Data Analytics</a:t>
            </a:r>
            <a:endParaRPr kumimoji="0" sz="1200" b="0" i="0" u="none" strike="noStrike" kern="0" cap="none" spc="0" normalizeH="0" baseline="0" noProof="0" dirty="0">
              <a:ln>
                <a:noFill/>
              </a:ln>
              <a:solidFill>
                <a:srgbClr val="888888"/>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Tree>
    <p:extLst>
      <p:ext uri="{BB962C8B-B14F-4D97-AF65-F5344CB8AC3E}">
        <p14:creationId xmlns:p14="http://schemas.microsoft.com/office/powerpoint/2010/main" val="2428888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F516A3-D5F0-43A7-AF93-2F3E7B7B0BB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9276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COs and PSOs Mapping</a:t>
            </a:r>
          </a:p>
        </p:txBody>
      </p:sp>
      <p:graphicFrame>
        <p:nvGraphicFramePr>
          <p:cNvPr id="11" name="Content Placeholder 10"/>
          <p:cNvGraphicFramePr>
            <a:graphicFrameLocks noGrp="1"/>
          </p:cNvGraphicFramePr>
          <p:nvPr>
            <p:ph idx="1"/>
          </p:nvPr>
        </p:nvGraphicFramePr>
        <p:xfrm>
          <a:off x="893763" y="1071563"/>
          <a:ext cx="7893049" cy="3582985"/>
        </p:xfrm>
        <a:graphic>
          <a:graphicData uri="http://schemas.openxmlformats.org/drawingml/2006/table">
            <a:tbl>
              <a:tblPr/>
              <a:tblGrid>
                <a:gridCol w="1295054">
                  <a:extLst>
                    <a:ext uri="{9D8B030D-6E8A-4147-A177-3AD203B41FA5}">
                      <a16:colId xmlns:a16="http://schemas.microsoft.com/office/drawing/2014/main" val="20000"/>
                    </a:ext>
                  </a:extLst>
                </a:gridCol>
                <a:gridCol w="1568491">
                  <a:extLst>
                    <a:ext uri="{9D8B030D-6E8A-4147-A177-3AD203B41FA5}">
                      <a16:colId xmlns:a16="http://schemas.microsoft.com/office/drawing/2014/main" val="20001"/>
                    </a:ext>
                  </a:extLst>
                </a:gridCol>
                <a:gridCol w="1678296">
                  <a:extLst>
                    <a:ext uri="{9D8B030D-6E8A-4147-A177-3AD203B41FA5}">
                      <a16:colId xmlns:a16="http://schemas.microsoft.com/office/drawing/2014/main" val="20002"/>
                    </a:ext>
                  </a:extLst>
                </a:gridCol>
                <a:gridCol w="1526506">
                  <a:extLst>
                    <a:ext uri="{9D8B030D-6E8A-4147-A177-3AD203B41FA5}">
                      <a16:colId xmlns:a16="http://schemas.microsoft.com/office/drawing/2014/main" val="20003"/>
                    </a:ext>
                  </a:extLst>
                </a:gridCol>
                <a:gridCol w="1824702">
                  <a:extLst>
                    <a:ext uri="{9D8B030D-6E8A-4147-A177-3AD203B41FA5}">
                      <a16:colId xmlns:a16="http://schemas.microsoft.com/office/drawing/2014/main" val="20004"/>
                    </a:ext>
                  </a:extLst>
                </a:gridCol>
              </a:tblGrid>
              <a:tr h="486913">
                <a:tc rowSpan="2">
                  <a:txBody>
                    <a:bodyPr/>
                    <a:lstStyle/>
                    <a:p>
                      <a:pPr algn="ctr">
                        <a:lnSpc>
                          <a:spcPct val="115000"/>
                        </a:lnSpc>
                        <a:spcAft>
                          <a:spcPts val="0"/>
                        </a:spcAft>
                      </a:pPr>
                      <a:r>
                        <a:rPr lang="en-US" sz="1800" b="1" dirty="0">
                          <a:latin typeface="+mn-lt"/>
                          <a:ea typeface="Times New Roman"/>
                          <a:cs typeface="Times New Roman"/>
                        </a:rPr>
                        <a:t>Course Outcomes</a:t>
                      </a:r>
                      <a:endParaRPr lang="en-IN" sz="1800" b="1"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15000"/>
                        </a:lnSpc>
                        <a:spcBef>
                          <a:spcPts val="500"/>
                        </a:spcBef>
                        <a:spcAft>
                          <a:spcPts val="500"/>
                        </a:spcAft>
                      </a:pPr>
                      <a:r>
                        <a:rPr lang="en-US" sz="1800" b="1" dirty="0">
                          <a:latin typeface="+mn-lt"/>
                          <a:ea typeface="Times New Roman"/>
                          <a:cs typeface="Times New Roman"/>
                        </a:rPr>
                        <a:t>Program Specific Outcomes</a:t>
                      </a:r>
                      <a:endParaRPr lang="en-IN" sz="1800" b="1" dirty="0">
                        <a:latin typeface="+mn-lt"/>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4012">
                <a:tc vMerge="1">
                  <a:txBody>
                    <a:bodyPr/>
                    <a:lstStyle/>
                    <a:p>
                      <a:endParaRPr lang="en-IN"/>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1" dirty="0">
                          <a:latin typeface="+mn-lt"/>
                          <a:ea typeface="Times New Roman"/>
                          <a:cs typeface="Times New Roman"/>
                        </a:rPr>
                        <a:t>PSO1</a:t>
                      </a:r>
                      <a:endParaRPr lang="en-IN" sz="1800" dirty="0">
                        <a:latin typeface="+mn-lt"/>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1" dirty="0">
                          <a:latin typeface="+mn-lt"/>
                          <a:ea typeface="Times New Roman"/>
                          <a:cs typeface="Times New Roman"/>
                        </a:rPr>
                        <a:t>PSO2</a:t>
                      </a:r>
                      <a:endParaRPr lang="en-IN" sz="1800" dirty="0">
                        <a:latin typeface="+mn-lt"/>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1" dirty="0">
                          <a:latin typeface="+mn-lt"/>
                          <a:ea typeface="Times New Roman"/>
                          <a:cs typeface="Times New Roman"/>
                        </a:rPr>
                        <a:t>PSO3</a:t>
                      </a:r>
                      <a:endParaRPr lang="en-IN" sz="1800" dirty="0">
                        <a:latin typeface="+mn-lt"/>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1" dirty="0">
                          <a:latin typeface="+mn-lt"/>
                          <a:ea typeface="Times New Roman"/>
                          <a:cs typeface="Times New Roman"/>
                        </a:rPr>
                        <a:t>PSO4</a:t>
                      </a:r>
                      <a:endParaRPr lang="en-IN" sz="1800" dirty="0">
                        <a:latin typeface="+mn-lt"/>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2010">
                <a:tc>
                  <a:txBody>
                    <a:bodyPr/>
                    <a:lstStyle/>
                    <a:p>
                      <a:pPr algn="ctr">
                        <a:lnSpc>
                          <a:spcPct val="115000"/>
                        </a:lnSpc>
                        <a:spcAft>
                          <a:spcPts val="0"/>
                        </a:spcAft>
                      </a:pPr>
                      <a:endParaRPr lang="en-IN" sz="1800" b="1"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b="1"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b="1"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b="1"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b="1"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2010">
                <a:tc>
                  <a:txBody>
                    <a:bodyPr/>
                    <a:lstStyle/>
                    <a:p>
                      <a:pPr algn="ctr">
                        <a:lnSpc>
                          <a:spcPct val="115000"/>
                        </a:lnSpc>
                        <a:spcAft>
                          <a:spcPts val="0"/>
                        </a:spcAft>
                      </a:pPr>
                      <a:endParaRPr lang="en-IN" sz="1800" b="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2010">
                <a:tc>
                  <a:txBody>
                    <a:bodyPr/>
                    <a:lstStyle/>
                    <a:p>
                      <a:pPr algn="ctr">
                        <a:lnSpc>
                          <a:spcPct val="115000"/>
                        </a:lnSpc>
                        <a:spcAft>
                          <a:spcPts val="0"/>
                        </a:spcAft>
                      </a:pPr>
                      <a:endParaRPr lang="en-IN" sz="1800" b="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b="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b="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b="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b="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2010">
                <a:tc>
                  <a:txBody>
                    <a:bodyPr/>
                    <a:lstStyle/>
                    <a:p>
                      <a:pPr algn="ctr">
                        <a:lnSpc>
                          <a:spcPct val="115000"/>
                        </a:lnSpc>
                        <a:spcAft>
                          <a:spcPts val="0"/>
                        </a:spcAft>
                      </a:pPr>
                      <a:endParaRPr lang="en-IN" sz="1800" b="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32010">
                <a:tc>
                  <a:txBody>
                    <a:bodyPr/>
                    <a:lstStyle/>
                    <a:p>
                      <a:pPr algn="ctr">
                        <a:lnSpc>
                          <a:spcPct val="115000"/>
                        </a:lnSpc>
                        <a:spcAft>
                          <a:spcPts val="0"/>
                        </a:spcAft>
                      </a:pPr>
                      <a:endParaRPr lang="en-IN" sz="1800" b="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32010">
                <a:tc>
                  <a:txBody>
                    <a:bodyPr/>
                    <a:lstStyle/>
                    <a:p>
                      <a:pPr algn="ctr">
                        <a:lnSpc>
                          <a:spcPct val="115000"/>
                        </a:lnSpc>
                        <a:spcAft>
                          <a:spcPts val="0"/>
                        </a:spcAft>
                      </a:pPr>
                      <a:endParaRPr lang="en-IN" sz="1800" b="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800" dirty="0">
                        <a:latin typeface="+mn-lt"/>
                        <a:ea typeface="Times New Roman"/>
                        <a:cs typeface="Times New Roman"/>
                      </a:endParaRPr>
                    </a:p>
                  </a:txBody>
                  <a:tcPr marL="91892" marR="918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0" name="Rounded Rectangle 9"/>
          <p:cNvSpPr/>
          <p:nvPr/>
        </p:nvSpPr>
        <p:spPr>
          <a:xfrm>
            <a:off x="733302" y="4294186"/>
            <a:ext cx="7677150" cy="3603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92764"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7467" name="Slide Number Placeholder 1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C47B67-D48E-4EBF-A370-70B51F4FCE18}"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A0F479B3-E6AA-1B29-E2EC-7A2A04EC5AF5}"/>
              </a:ext>
            </a:extLst>
          </p:cNvPr>
          <p:cNvPicPr>
            <a:picLocks noChangeAspect="1"/>
          </p:cNvPicPr>
          <p:nvPr/>
        </p:nvPicPr>
        <p:blipFill>
          <a:blip r:embed="rId2"/>
          <a:stretch>
            <a:fillRect/>
          </a:stretch>
        </p:blipFill>
        <p:spPr>
          <a:xfrm>
            <a:off x="0" y="0"/>
            <a:ext cx="1378974" cy="838194"/>
          </a:xfrm>
          <a:prstGeom prst="rect">
            <a:avLst/>
          </a:prstGeom>
        </p:spPr>
      </p:pic>
    </p:spTree>
    <p:extLst>
      <p:ext uri="{BB962C8B-B14F-4D97-AF65-F5344CB8AC3E}">
        <p14:creationId xmlns:p14="http://schemas.microsoft.com/office/powerpoint/2010/main" val="42709792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130"/>
          <p:cNvSpPr txBox="1"/>
          <p:nvPr/>
        </p:nvSpPr>
        <p:spPr>
          <a:xfrm>
            <a:off x="1371599" y="0"/>
            <a:ext cx="7772401" cy="7620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Faculty Video Links, You tube &amp; NPTEL Video Links and Online Courses Details  </a:t>
            </a:r>
            <a:endParaRPr/>
          </a:p>
        </p:txBody>
      </p:sp>
      <p:sp>
        <p:nvSpPr>
          <p:cNvPr id="2096" name="Google Shape;2096;p130"/>
          <p:cNvSpPr/>
          <p:nvPr/>
        </p:nvSpPr>
        <p:spPr>
          <a:xfrm>
            <a:off x="457200" y="1219201"/>
            <a:ext cx="8382000" cy="31392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dk1"/>
                </a:solidFill>
                <a:latin typeface="Calibri"/>
                <a:ea typeface="Calibri"/>
                <a:cs typeface="Calibri"/>
                <a:sym typeface="Calibri"/>
              </a:rPr>
              <a:t>You Tube video Links</a:t>
            </a:r>
            <a:endParaRPr/>
          </a:p>
          <a:p>
            <a:pPr marL="0" marR="0" lvl="0" indent="0" algn="l" rtl="0">
              <a:spcBef>
                <a:spcPts val="0"/>
              </a:spcBef>
              <a:spcAft>
                <a:spcPts val="0"/>
              </a:spcAft>
              <a:buNone/>
            </a:pPr>
            <a:endParaRPr sz="2200">
              <a:solidFill>
                <a:schemeClr val="dk1"/>
              </a:solidFill>
              <a:latin typeface="Calibri"/>
              <a:ea typeface="Calibri"/>
              <a:cs typeface="Calibri"/>
              <a:sym typeface="Calibri"/>
            </a:endParaRPr>
          </a:p>
          <a:p>
            <a:pPr lvl="0"/>
            <a:r>
              <a:rPr lang="en-US" sz="2200" dirty="0">
                <a:solidFill>
                  <a:schemeClr val="dk1"/>
                </a:solidFill>
                <a:ea typeface="Calibri"/>
                <a:cs typeface="Calibri"/>
                <a:sym typeface="Calibri"/>
                <a:hlinkClick r:id="rId3"/>
              </a:rPr>
              <a:t>https://www.youtube.com/watch?v=6mBtTNggkUk</a:t>
            </a:r>
            <a:endParaRPr lang="en-US" sz="2200" dirty="0">
              <a:solidFill>
                <a:schemeClr val="dk1"/>
              </a:solidFill>
              <a:ea typeface="Calibri"/>
              <a:cs typeface="Calibri"/>
              <a:sym typeface="Calibri"/>
            </a:endParaRPr>
          </a:p>
          <a:p>
            <a:pPr lvl="0"/>
            <a:endParaRPr lang="en-US" sz="2200" dirty="0">
              <a:solidFill>
                <a:schemeClr val="dk1"/>
              </a:solidFill>
              <a:latin typeface="Calibri"/>
              <a:ea typeface="Calibri"/>
              <a:cs typeface="Calibri"/>
              <a:sym typeface="Calibri"/>
            </a:endParaRPr>
          </a:p>
          <a:p>
            <a:pPr lvl="0"/>
            <a:r>
              <a:rPr lang="en-US" sz="2200" dirty="0">
                <a:solidFill>
                  <a:schemeClr val="dk1"/>
                </a:solidFill>
                <a:ea typeface="Calibri"/>
                <a:cs typeface="Calibri"/>
                <a:sym typeface="Calibri"/>
                <a:hlinkClick r:id="rId4"/>
              </a:rPr>
              <a:t>https://www.youtube.com/watch?v=HGMrIZq5dq0</a:t>
            </a:r>
            <a:endParaRPr lang="en-US" sz="2200" dirty="0">
              <a:solidFill>
                <a:schemeClr val="dk1"/>
              </a:solidFill>
              <a:ea typeface="Calibri"/>
              <a:cs typeface="Calibri"/>
              <a:sym typeface="Calibri"/>
            </a:endParaRPr>
          </a:p>
          <a:p>
            <a:pPr lvl="0"/>
            <a:endParaRPr lang="en-US" sz="2200" dirty="0">
              <a:solidFill>
                <a:schemeClr val="dk1"/>
              </a:solidFill>
              <a:latin typeface="Calibri"/>
              <a:ea typeface="Calibri"/>
              <a:cs typeface="Calibri"/>
              <a:sym typeface="Calibri"/>
            </a:endParaRPr>
          </a:p>
          <a:p>
            <a:pPr lvl="0"/>
            <a:r>
              <a:rPr lang="en-US" sz="2200" dirty="0">
                <a:solidFill>
                  <a:schemeClr val="dk1"/>
                </a:solidFill>
                <a:ea typeface="Calibri"/>
                <a:cs typeface="Calibri"/>
                <a:sym typeface="Calibri"/>
                <a:hlinkClick r:id="rId5"/>
              </a:rPr>
              <a:t>https://www.youtube.com/watch?v=ttCDqyfrcEc</a:t>
            </a:r>
            <a:endParaRPr lang="en-US" sz="2200" dirty="0">
              <a:solidFill>
                <a:schemeClr val="dk1"/>
              </a:solidFill>
              <a:ea typeface="Calibri"/>
              <a:cs typeface="Calibri"/>
              <a:sym typeface="Calibri"/>
            </a:endParaRPr>
          </a:p>
          <a:p>
            <a:pPr lvl="0"/>
            <a:endParaRPr sz="2200">
              <a:solidFill>
                <a:schemeClr val="dk1"/>
              </a:solidFill>
              <a:latin typeface="Calibri"/>
              <a:ea typeface="Calibri"/>
              <a:cs typeface="Calibri"/>
              <a:sym typeface="Calibri"/>
            </a:endParaRPr>
          </a:p>
          <a:p>
            <a:pPr marL="0" marR="0" lvl="0" indent="0" algn="l" rtl="0">
              <a:spcBef>
                <a:spcPts val="0"/>
              </a:spcBef>
              <a:spcAft>
                <a:spcPts val="0"/>
              </a:spcAft>
              <a:buNone/>
            </a:pPr>
            <a:endParaRPr sz="2200">
              <a:solidFill>
                <a:schemeClr val="dk1"/>
              </a:solidFill>
              <a:latin typeface="Calibri"/>
              <a:ea typeface="Calibri"/>
              <a:cs typeface="Calibri"/>
              <a:sym typeface="Calibri"/>
            </a:endParaRPr>
          </a:p>
        </p:txBody>
      </p:sp>
      <p:sp>
        <p:nvSpPr>
          <p:cNvPr id="2097" name="Google Shape;2097;p1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2257618-3C3B-492E-838A-BE6B8036CA0F}" type="datetime1">
              <a:rPr lang="en-US" smtClean="0"/>
              <a:t>12/2/24</a:t>
            </a:fld>
            <a:endParaRPr/>
          </a:p>
        </p:txBody>
      </p:sp>
      <p:sp>
        <p:nvSpPr>
          <p:cNvPr id="2098" name="Google Shape;2098;p1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120</a:t>
            </a:fld>
            <a:endParaRPr/>
          </a:p>
        </p:txBody>
      </p:sp>
      <p:sp>
        <p:nvSpPr>
          <p:cNvPr id="2099" name="Google Shape;2099;p130"/>
          <p:cNvSpPr txBox="1">
            <a:spLocks noGrp="1"/>
          </p:cNvSpPr>
          <p:nvPr>
            <p:ph type="ftr" idx="11"/>
          </p:nvPr>
        </p:nvSpPr>
        <p:spPr>
          <a:xfrm>
            <a:off x="3124200" y="6356350"/>
            <a:ext cx="38100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dirty="0"/>
          </a:p>
        </p:txBody>
      </p:sp>
      <p:pic>
        <p:nvPicPr>
          <p:cNvPr id="7" name="Picture 6">
            <a:extLst>
              <a:ext uri="{FF2B5EF4-FFF2-40B4-BE49-F238E27FC236}">
                <a16:creationId xmlns:a16="http://schemas.microsoft.com/office/drawing/2014/main" id="{829F11F7-3A46-3656-8121-BFFDB320B355}"/>
              </a:ext>
            </a:extLst>
          </p:cNvPr>
          <p:cNvPicPr>
            <a:picLocks noChangeAspect="1"/>
          </p:cNvPicPr>
          <p:nvPr/>
        </p:nvPicPr>
        <p:blipFill>
          <a:blip r:embed="rId6"/>
          <a:stretch>
            <a:fillRect/>
          </a:stretch>
        </p:blipFill>
        <p:spPr>
          <a:xfrm>
            <a:off x="0" y="-9524"/>
            <a:ext cx="1378974" cy="838194"/>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31"/>
          <p:cNvSpPr txBox="1"/>
          <p:nvPr/>
        </p:nvSpPr>
        <p:spPr>
          <a:xfrm>
            <a:off x="1371599" y="0"/>
            <a:ext cx="7772401" cy="7620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MCQ unit wise/weekly</a:t>
            </a:r>
            <a:endParaRPr dirty="0"/>
          </a:p>
        </p:txBody>
      </p:sp>
      <p:sp>
        <p:nvSpPr>
          <p:cNvPr id="2105" name="Google Shape;2105;p1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E4C8BDC-A0BC-401F-82B8-B2DE3ADE28E4}" type="datetime1">
              <a:rPr lang="en-US" smtClean="0"/>
              <a:t>12/2/24</a:t>
            </a:fld>
            <a:endParaRPr/>
          </a:p>
        </p:txBody>
      </p:sp>
      <p:sp>
        <p:nvSpPr>
          <p:cNvPr id="2106" name="Google Shape;2106;p1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121</a:t>
            </a:fld>
            <a:endParaRPr/>
          </a:p>
        </p:txBody>
      </p:sp>
      <p:sp>
        <p:nvSpPr>
          <p:cNvPr id="2108" name="Google Shape;2108;p131"/>
          <p:cNvSpPr txBox="1">
            <a:spLocks noGrp="1"/>
          </p:cNvSpPr>
          <p:nvPr>
            <p:ph type="ftr" idx="11"/>
          </p:nvPr>
        </p:nvSpPr>
        <p:spPr>
          <a:xfrm>
            <a:off x="31242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dirty="0"/>
          </a:p>
        </p:txBody>
      </p:sp>
      <p:pic>
        <p:nvPicPr>
          <p:cNvPr id="7" name="Picture 6">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
        <p:nvSpPr>
          <p:cNvPr id="8" name="Content Placeholder 7"/>
          <p:cNvSpPr>
            <a:spLocks noGrp="1"/>
          </p:cNvSpPr>
          <p:nvPr>
            <p:ph idx="1"/>
          </p:nvPr>
        </p:nvSpPr>
        <p:spPr/>
        <p:txBody>
          <a:bodyPr>
            <a:normAutofit/>
          </a:bodyPr>
          <a:lstStyle/>
          <a:p>
            <a:pPr>
              <a:lnSpc>
                <a:spcPct val="150000"/>
              </a:lnSpc>
              <a:buNone/>
            </a:pPr>
            <a:r>
              <a:rPr lang="en-US" sz="2400" b="1" dirty="0"/>
              <a:t>1.What is Tableau</a:t>
            </a:r>
          </a:p>
          <a:p>
            <a:pPr marL="514350" indent="-514350">
              <a:lnSpc>
                <a:spcPct val="150000"/>
              </a:lnSpc>
              <a:buFont typeface="+mj-lt"/>
              <a:buAutoNum type="alphaLcParenR"/>
            </a:pPr>
            <a:r>
              <a:rPr lang="en-US" sz="2400" dirty="0"/>
              <a:t> Tableau is a people in Business Intelligence Industry</a:t>
            </a:r>
          </a:p>
          <a:p>
            <a:pPr marL="514350" indent="-514350">
              <a:lnSpc>
                <a:spcPct val="150000"/>
              </a:lnSpc>
              <a:buFont typeface="+mj-lt"/>
              <a:buAutoNum type="alphaLcParenR"/>
            </a:pPr>
            <a:r>
              <a:rPr lang="en-US" sz="2400" dirty="0"/>
              <a:t>Tableau is suitable for factory industry only</a:t>
            </a:r>
          </a:p>
          <a:p>
            <a:pPr marL="514350" indent="-514350">
              <a:lnSpc>
                <a:spcPct val="150000"/>
              </a:lnSpc>
              <a:buFont typeface="+mj-lt"/>
              <a:buAutoNum type="alphaLcParenR"/>
            </a:pPr>
            <a:r>
              <a:rPr lang="en-US" sz="2400" dirty="0"/>
              <a:t>Tableau is a new alternative for data programming</a:t>
            </a:r>
          </a:p>
          <a:p>
            <a:pPr marL="514350" indent="-514350">
              <a:lnSpc>
                <a:spcPct val="150000"/>
              </a:lnSpc>
              <a:buFont typeface="+mj-lt"/>
              <a:buAutoNum type="alphaLcParenR"/>
            </a:pPr>
            <a:r>
              <a:rPr lang="en-US" sz="2400" dirty="0"/>
              <a:t>Tableau is a powerful and fastest growing data visualization tool used in the Business Intelligence Industry</a:t>
            </a:r>
          </a:p>
          <a:p>
            <a:pPr marL="514350" indent="-514350">
              <a:lnSpc>
                <a:spcPct val="150000"/>
              </a:lnSpc>
              <a:buNone/>
            </a:pPr>
            <a:endParaRPr lang="en-US" sz="2400" dirty="0"/>
          </a:p>
          <a:p>
            <a:pPr>
              <a:lnSpc>
                <a:spcPct val="150000"/>
              </a:lnSpc>
            </a:pPr>
            <a:endParaRPr lang="en-US" sz="24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31"/>
          <p:cNvSpPr txBox="1"/>
          <p:nvPr/>
        </p:nvSpPr>
        <p:spPr>
          <a:xfrm>
            <a:off x="1371599" y="0"/>
            <a:ext cx="7772401" cy="7620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MCQ unit wise/weekly</a:t>
            </a:r>
            <a:endParaRPr dirty="0"/>
          </a:p>
        </p:txBody>
      </p:sp>
      <p:sp>
        <p:nvSpPr>
          <p:cNvPr id="2105" name="Google Shape;2105;p1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79F3094-57DF-410D-A6B8-3533940B6732}" type="datetime1">
              <a:rPr lang="en-US" smtClean="0"/>
              <a:t>12/2/24</a:t>
            </a:fld>
            <a:endParaRPr/>
          </a:p>
        </p:txBody>
      </p:sp>
      <p:sp>
        <p:nvSpPr>
          <p:cNvPr id="2106" name="Google Shape;2106;p1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122</a:t>
            </a:fld>
            <a:endParaRPr/>
          </a:p>
        </p:txBody>
      </p:sp>
      <p:sp>
        <p:nvSpPr>
          <p:cNvPr id="2108" name="Google Shape;2108;p131"/>
          <p:cNvSpPr txBox="1">
            <a:spLocks noGrp="1"/>
          </p:cNvSpPr>
          <p:nvPr>
            <p:ph type="ftr" idx="11"/>
          </p:nvPr>
        </p:nvSpPr>
        <p:spPr>
          <a:xfrm>
            <a:off x="3124200" y="6356350"/>
            <a:ext cx="3886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a:p>
        </p:txBody>
      </p:sp>
      <p:pic>
        <p:nvPicPr>
          <p:cNvPr id="7" name="Picture 6">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
        <p:nvSpPr>
          <p:cNvPr id="8" name="Content Placeholder 7"/>
          <p:cNvSpPr>
            <a:spLocks noGrp="1"/>
          </p:cNvSpPr>
          <p:nvPr>
            <p:ph idx="1"/>
          </p:nvPr>
        </p:nvSpPr>
        <p:spPr>
          <a:xfrm>
            <a:off x="457200" y="1296193"/>
            <a:ext cx="8229600" cy="4525963"/>
          </a:xfrm>
        </p:spPr>
        <p:txBody>
          <a:bodyPr>
            <a:normAutofit/>
          </a:bodyPr>
          <a:lstStyle/>
          <a:p>
            <a:pPr>
              <a:lnSpc>
                <a:spcPct val="150000"/>
              </a:lnSpc>
              <a:buNone/>
            </a:pPr>
            <a:r>
              <a:rPr lang="en-US" sz="2400" b="1" dirty="0"/>
              <a:t>2.Calculations in Tableau</a:t>
            </a:r>
          </a:p>
          <a:p>
            <a:pPr marL="514350" indent="-514350">
              <a:lnSpc>
                <a:spcPct val="150000"/>
              </a:lnSpc>
              <a:buFont typeface="+mj-lt"/>
              <a:buAutoNum type="alphaLcParenR"/>
            </a:pPr>
            <a:r>
              <a:rPr lang="en-US" sz="2400" dirty="0"/>
              <a:t>Numerical</a:t>
            </a:r>
          </a:p>
          <a:p>
            <a:pPr marL="514350" indent="-514350">
              <a:lnSpc>
                <a:spcPct val="150000"/>
              </a:lnSpc>
              <a:buFont typeface="+mj-lt"/>
              <a:buAutoNum type="alphaLcParenR"/>
            </a:pPr>
            <a:r>
              <a:rPr lang="en-US" sz="2400" dirty="0"/>
              <a:t>String</a:t>
            </a:r>
          </a:p>
          <a:p>
            <a:pPr marL="514350" indent="-514350">
              <a:lnSpc>
                <a:spcPct val="150000"/>
              </a:lnSpc>
              <a:buFont typeface="+mj-lt"/>
              <a:buAutoNum type="alphaLcParenR"/>
            </a:pPr>
            <a:r>
              <a:rPr lang="en-US" sz="2400" dirty="0"/>
              <a:t>Date</a:t>
            </a:r>
          </a:p>
          <a:p>
            <a:pPr marL="514350" indent="-514350">
              <a:lnSpc>
                <a:spcPct val="150000"/>
              </a:lnSpc>
              <a:buFont typeface="+mj-lt"/>
              <a:buAutoNum type="alphaLcParenR"/>
            </a:pPr>
            <a:r>
              <a:rPr lang="en-US" sz="2400" dirty="0"/>
              <a:t>All of above</a:t>
            </a:r>
          </a:p>
          <a:p>
            <a:pPr marL="514350" indent="-514350">
              <a:lnSpc>
                <a:spcPct val="150000"/>
              </a:lnSpc>
              <a:buNone/>
            </a:pPr>
            <a:endParaRPr lang="en-US" sz="2400" dirty="0"/>
          </a:p>
          <a:p>
            <a:pPr>
              <a:lnSpc>
                <a:spcPct val="150000"/>
              </a:lnSpc>
            </a:pPr>
            <a:endParaRPr lang="en-US" sz="2400" dirty="0"/>
          </a:p>
        </p:txBody>
      </p:sp>
    </p:spTree>
    <p:extLst>
      <p:ext uri="{BB962C8B-B14F-4D97-AF65-F5344CB8AC3E}">
        <p14:creationId xmlns:p14="http://schemas.microsoft.com/office/powerpoint/2010/main" val="37894909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31"/>
          <p:cNvSpPr txBox="1"/>
          <p:nvPr/>
        </p:nvSpPr>
        <p:spPr>
          <a:xfrm>
            <a:off x="1371599" y="0"/>
            <a:ext cx="7772401" cy="7620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MCQ unit wise/weekly</a:t>
            </a:r>
            <a:endParaRPr dirty="0"/>
          </a:p>
        </p:txBody>
      </p:sp>
      <p:sp>
        <p:nvSpPr>
          <p:cNvPr id="2105" name="Google Shape;2105;p1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3680FCB-FE16-4900-B207-204A18F971D2}" type="datetime1">
              <a:rPr lang="en-US" smtClean="0"/>
              <a:t>12/2/24</a:t>
            </a:fld>
            <a:endParaRPr/>
          </a:p>
        </p:txBody>
      </p:sp>
      <p:sp>
        <p:nvSpPr>
          <p:cNvPr id="2106" name="Google Shape;2106;p1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123</a:t>
            </a:fld>
            <a:endParaRPr/>
          </a:p>
        </p:txBody>
      </p:sp>
      <p:sp>
        <p:nvSpPr>
          <p:cNvPr id="2108" name="Google Shape;2108;p131"/>
          <p:cNvSpPr txBox="1">
            <a:spLocks noGrp="1"/>
          </p:cNvSpPr>
          <p:nvPr>
            <p:ph type="ftr" idx="11"/>
          </p:nvPr>
        </p:nvSpPr>
        <p:spPr>
          <a:xfrm>
            <a:off x="3124200" y="6356350"/>
            <a:ext cx="3886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a:p>
        </p:txBody>
      </p:sp>
      <p:pic>
        <p:nvPicPr>
          <p:cNvPr id="7" name="Picture 6">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
        <p:nvSpPr>
          <p:cNvPr id="8" name="Content Placeholder 7"/>
          <p:cNvSpPr>
            <a:spLocks noGrp="1"/>
          </p:cNvSpPr>
          <p:nvPr>
            <p:ph idx="1"/>
          </p:nvPr>
        </p:nvSpPr>
        <p:spPr/>
        <p:txBody>
          <a:bodyPr>
            <a:normAutofit/>
          </a:bodyPr>
          <a:lstStyle/>
          <a:p>
            <a:pPr>
              <a:lnSpc>
                <a:spcPct val="150000"/>
              </a:lnSpc>
              <a:buNone/>
            </a:pPr>
            <a:r>
              <a:rPr lang="en-US" sz="2400" b="1" dirty="0"/>
              <a:t>3.What are the file extensions in Tableau ?</a:t>
            </a:r>
          </a:p>
          <a:p>
            <a:pPr>
              <a:lnSpc>
                <a:spcPct val="150000"/>
              </a:lnSpc>
              <a:buFont typeface="+mj-lt"/>
              <a:buAutoNum type="alphaLcParenR"/>
            </a:pPr>
            <a:r>
              <a:rPr lang="en-US" sz="2400" dirty="0"/>
              <a:t> Tableau Workbook (.</a:t>
            </a:r>
            <a:r>
              <a:rPr lang="en-US" sz="2400" dirty="0" err="1"/>
              <a:t>twb</a:t>
            </a:r>
            <a:r>
              <a:rPr lang="en-US" sz="2400" dirty="0"/>
              <a:t>)</a:t>
            </a:r>
          </a:p>
          <a:p>
            <a:pPr>
              <a:lnSpc>
                <a:spcPct val="150000"/>
              </a:lnSpc>
              <a:buFont typeface="+mj-lt"/>
              <a:buAutoNum type="alphaLcParenR"/>
            </a:pPr>
            <a:r>
              <a:rPr lang="en-US" sz="2400" dirty="0"/>
              <a:t>Tableau Packaged Workbook (.</a:t>
            </a:r>
            <a:r>
              <a:rPr lang="en-US" sz="2400" dirty="0" err="1"/>
              <a:t>twbx</a:t>
            </a:r>
            <a:r>
              <a:rPr lang="en-US" sz="2400" dirty="0"/>
              <a:t>)</a:t>
            </a:r>
          </a:p>
          <a:p>
            <a:pPr>
              <a:lnSpc>
                <a:spcPct val="150000"/>
              </a:lnSpc>
              <a:buFont typeface="+mj-lt"/>
              <a:buAutoNum type="alphaLcParenR"/>
            </a:pPr>
            <a:r>
              <a:rPr lang="en-US" sz="2400" dirty="0"/>
              <a:t>Tableau Data Source(.</a:t>
            </a:r>
            <a:r>
              <a:rPr lang="en-US" sz="2400" dirty="0" err="1"/>
              <a:t>tds</a:t>
            </a:r>
            <a:r>
              <a:rPr lang="en-US" sz="2400" dirty="0"/>
              <a:t>)</a:t>
            </a:r>
          </a:p>
          <a:p>
            <a:pPr>
              <a:lnSpc>
                <a:spcPct val="150000"/>
              </a:lnSpc>
              <a:buFont typeface="+mj-lt"/>
              <a:buAutoNum type="alphaLcParenR"/>
            </a:pPr>
            <a:r>
              <a:rPr lang="en-US" sz="2400" dirty="0"/>
              <a:t>All of the above</a:t>
            </a:r>
          </a:p>
          <a:p>
            <a:pPr marL="514350" indent="-514350">
              <a:lnSpc>
                <a:spcPct val="150000"/>
              </a:lnSpc>
              <a:buNone/>
            </a:pPr>
            <a:endParaRPr lang="en-US" sz="2400" dirty="0"/>
          </a:p>
          <a:p>
            <a:pPr>
              <a:lnSpc>
                <a:spcPct val="150000"/>
              </a:lnSpc>
            </a:pPr>
            <a:endParaRPr lang="en-US" sz="2400" dirty="0"/>
          </a:p>
        </p:txBody>
      </p:sp>
    </p:spTree>
    <p:extLst>
      <p:ext uri="{BB962C8B-B14F-4D97-AF65-F5344CB8AC3E}">
        <p14:creationId xmlns:p14="http://schemas.microsoft.com/office/powerpoint/2010/main" val="38557182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31"/>
          <p:cNvSpPr txBox="1"/>
          <p:nvPr/>
        </p:nvSpPr>
        <p:spPr>
          <a:xfrm>
            <a:off x="1371599" y="0"/>
            <a:ext cx="7772401" cy="7620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MCQ unit wise/weekly</a:t>
            </a:r>
            <a:endParaRPr dirty="0"/>
          </a:p>
        </p:txBody>
      </p:sp>
      <p:sp>
        <p:nvSpPr>
          <p:cNvPr id="2105" name="Google Shape;2105;p1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01B4911-8368-464F-9121-C20FBD757542}" type="datetime1">
              <a:rPr lang="en-US" smtClean="0"/>
              <a:t>12/2/24</a:t>
            </a:fld>
            <a:endParaRPr/>
          </a:p>
        </p:txBody>
      </p:sp>
      <p:sp>
        <p:nvSpPr>
          <p:cNvPr id="2106" name="Google Shape;2106;p1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124</a:t>
            </a:fld>
            <a:endParaRPr/>
          </a:p>
        </p:txBody>
      </p:sp>
      <p:sp>
        <p:nvSpPr>
          <p:cNvPr id="2108" name="Google Shape;2108;p131"/>
          <p:cNvSpPr txBox="1">
            <a:spLocks noGrp="1"/>
          </p:cNvSpPr>
          <p:nvPr>
            <p:ph type="ftr" idx="11"/>
          </p:nvPr>
        </p:nvSpPr>
        <p:spPr>
          <a:xfrm>
            <a:off x="3124200" y="6356350"/>
            <a:ext cx="3733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a:p>
        </p:txBody>
      </p:sp>
      <p:pic>
        <p:nvPicPr>
          <p:cNvPr id="7" name="Picture 6">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
        <p:nvSpPr>
          <p:cNvPr id="8" name="Content Placeholder 7"/>
          <p:cNvSpPr>
            <a:spLocks noGrp="1"/>
          </p:cNvSpPr>
          <p:nvPr>
            <p:ph idx="1"/>
          </p:nvPr>
        </p:nvSpPr>
        <p:spPr/>
        <p:txBody>
          <a:bodyPr>
            <a:normAutofit/>
          </a:bodyPr>
          <a:lstStyle/>
          <a:p>
            <a:pPr>
              <a:lnSpc>
                <a:spcPct val="150000"/>
              </a:lnSpc>
              <a:buNone/>
            </a:pPr>
            <a:r>
              <a:rPr lang="en-US" sz="2400" b="1" dirty="0"/>
              <a:t>4.Data Values available for the visualization</a:t>
            </a:r>
          </a:p>
          <a:p>
            <a:pPr>
              <a:lnSpc>
                <a:spcPct val="150000"/>
              </a:lnSpc>
              <a:buFont typeface="+mj-lt"/>
              <a:buAutoNum type="alphaLcParenR"/>
            </a:pPr>
            <a:r>
              <a:rPr lang="en-US" sz="2400" dirty="0"/>
              <a:t>Table Calculation</a:t>
            </a:r>
          </a:p>
          <a:p>
            <a:pPr>
              <a:lnSpc>
                <a:spcPct val="150000"/>
              </a:lnSpc>
              <a:buFont typeface="+mj-lt"/>
              <a:buAutoNum type="alphaLcParenR"/>
            </a:pPr>
            <a:r>
              <a:rPr lang="en-US" sz="2400" dirty="0"/>
              <a:t>Basic Expression</a:t>
            </a:r>
          </a:p>
          <a:p>
            <a:pPr>
              <a:lnSpc>
                <a:spcPct val="150000"/>
              </a:lnSpc>
              <a:buFont typeface="+mj-lt"/>
              <a:buAutoNum type="alphaLcParenR"/>
            </a:pPr>
            <a:r>
              <a:rPr lang="en-US" sz="2400" dirty="0" err="1"/>
              <a:t>LoD</a:t>
            </a:r>
            <a:r>
              <a:rPr lang="en-US" sz="2400" dirty="0"/>
              <a:t> Expression</a:t>
            </a:r>
          </a:p>
          <a:p>
            <a:pPr>
              <a:lnSpc>
                <a:spcPct val="150000"/>
              </a:lnSpc>
              <a:buFont typeface="+mj-lt"/>
              <a:buAutoNum type="alphaLcParenR"/>
            </a:pPr>
            <a:r>
              <a:rPr lang="en-US" sz="2400" dirty="0"/>
              <a:t>None of the above</a:t>
            </a:r>
          </a:p>
          <a:p>
            <a:pPr marL="514350" indent="-514350">
              <a:lnSpc>
                <a:spcPct val="150000"/>
              </a:lnSpc>
              <a:buNone/>
            </a:pPr>
            <a:endParaRPr lang="en-US" sz="2400" dirty="0"/>
          </a:p>
          <a:p>
            <a:pPr>
              <a:lnSpc>
                <a:spcPct val="150000"/>
              </a:lnSpc>
            </a:pPr>
            <a:endParaRPr lang="en-US" sz="2400" dirty="0"/>
          </a:p>
        </p:txBody>
      </p:sp>
    </p:spTree>
    <p:extLst>
      <p:ext uri="{BB962C8B-B14F-4D97-AF65-F5344CB8AC3E}">
        <p14:creationId xmlns:p14="http://schemas.microsoft.com/office/powerpoint/2010/main" val="15416994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1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FECF102-3BEE-46E3-A68C-EC826F75DDE3}" type="datetime1">
              <a:rPr lang="en-US" smtClean="0"/>
              <a:t>12/2/24</a:t>
            </a:fld>
            <a:endParaRPr/>
          </a:p>
        </p:txBody>
      </p:sp>
      <p:sp>
        <p:nvSpPr>
          <p:cNvPr id="2114" name="Google Shape;2114;p1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125</a:t>
            </a:fld>
            <a:endParaRPr/>
          </a:p>
        </p:txBody>
      </p:sp>
      <p:sp>
        <p:nvSpPr>
          <p:cNvPr id="2115" name="Google Shape;2115;p132"/>
          <p:cNvSpPr txBox="1"/>
          <p:nvPr/>
        </p:nvSpPr>
        <p:spPr>
          <a:xfrm>
            <a:off x="1371599" y="0"/>
            <a:ext cx="7772401" cy="7620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MCQ unit wise/weekly</a:t>
            </a:r>
            <a:endParaRPr/>
          </a:p>
        </p:txBody>
      </p:sp>
      <p:sp>
        <p:nvSpPr>
          <p:cNvPr id="2117" name="Google Shape;2117;p132"/>
          <p:cNvSpPr txBox="1">
            <a:spLocks noGrp="1"/>
          </p:cNvSpPr>
          <p:nvPr>
            <p:ph type="ftr" idx="11"/>
          </p:nvPr>
        </p:nvSpPr>
        <p:spPr>
          <a:xfrm>
            <a:off x="3124200" y="6356350"/>
            <a:ext cx="35814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dirty="0"/>
          </a:p>
        </p:txBody>
      </p:sp>
      <p:pic>
        <p:nvPicPr>
          <p:cNvPr id="7" name="Picture 6">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
        <p:nvSpPr>
          <p:cNvPr id="8" name="Content Placeholder 7"/>
          <p:cNvSpPr>
            <a:spLocks noGrp="1"/>
          </p:cNvSpPr>
          <p:nvPr>
            <p:ph idx="1"/>
          </p:nvPr>
        </p:nvSpPr>
        <p:spPr/>
        <p:txBody>
          <a:bodyPr>
            <a:normAutofit/>
          </a:bodyPr>
          <a:lstStyle/>
          <a:p>
            <a:pPr>
              <a:lnSpc>
                <a:spcPct val="150000"/>
              </a:lnSpc>
              <a:buNone/>
            </a:pPr>
            <a:r>
              <a:rPr lang="en-US" sz="2400" b="1" dirty="0"/>
              <a:t>5.)How many maximum tables can you join in Tableau?</a:t>
            </a:r>
            <a:endParaRPr lang="en-US" sz="2400" dirty="0"/>
          </a:p>
          <a:p>
            <a:pPr marL="514350" indent="-514350">
              <a:lnSpc>
                <a:spcPct val="150000"/>
              </a:lnSpc>
              <a:buFont typeface="+mj-lt"/>
              <a:buAutoNum type="alphaLcParenR"/>
            </a:pPr>
            <a:r>
              <a:rPr lang="en-US" sz="2400" dirty="0"/>
              <a:t>2</a:t>
            </a:r>
          </a:p>
          <a:p>
            <a:pPr marL="514350" indent="-514350">
              <a:lnSpc>
                <a:spcPct val="150000"/>
              </a:lnSpc>
              <a:buFont typeface="+mj-lt"/>
              <a:buAutoNum type="alphaLcParenR"/>
            </a:pPr>
            <a:r>
              <a:rPr lang="en-US" sz="2400" dirty="0"/>
              <a:t>8</a:t>
            </a:r>
          </a:p>
          <a:p>
            <a:pPr marL="514350" indent="-514350">
              <a:lnSpc>
                <a:spcPct val="150000"/>
              </a:lnSpc>
              <a:buFont typeface="+mj-lt"/>
              <a:buAutoNum type="alphaLcParenR"/>
            </a:pPr>
            <a:r>
              <a:rPr lang="en-US" sz="2400" dirty="0"/>
              <a:t>16</a:t>
            </a:r>
          </a:p>
          <a:p>
            <a:pPr marL="514350" indent="-514350">
              <a:lnSpc>
                <a:spcPct val="150000"/>
              </a:lnSpc>
              <a:buFont typeface="+mj-lt"/>
              <a:buAutoNum type="alphaLcParenR"/>
            </a:pPr>
            <a:r>
              <a:rPr lang="en-US" sz="2400" dirty="0"/>
              <a:t>32</a:t>
            </a:r>
          </a:p>
          <a:p>
            <a:pPr marL="514350" indent="-514350">
              <a:lnSpc>
                <a:spcPct val="150000"/>
              </a:lnSpc>
              <a:buFont typeface="+mj-lt"/>
              <a:buAutoNum type="alphaLcParenR"/>
            </a:pPr>
            <a:endParaRPr lang="en-US" sz="2400" dirty="0"/>
          </a:p>
          <a:p>
            <a:pPr>
              <a:lnSpc>
                <a:spcPct val="150000"/>
              </a:lnSpc>
            </a:pPr>
            <a:endParaRPr lang="en-US" sz="40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1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E7494D1-3F26-4990-83C8-2504565007A9}" type="datetime1">
              <a:rPr lang="en-US" smtClean="0"/>
              <a:t>12/2/24</a:t>
            </a:fld>
            <a:endParaRPr/>
          </a:p>
        </p:txBody>
      </p:sp>
      <p:sp>
        <p:nvSpPr>
          <p:cNvPr id="2114" name="Google Shape;2114;p1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126</a:t>
            </a:fld>
            <a:endParaRPr/>
          </a:p>
        </p:txBody>
      </p:sp>
      <p:sp>
        <p:nvSpPr>
          <p:cNvPr id="2115" name="Google Shape;2115;p132"/>
          <p:cNvSpPr txBox="1"/>
          <p:nvPr/>
        </p:nvSpPr>
        <p:spPr>
          <a:xfrm>
            <a:off x="1371599" y="0"/>
            <a:ext cx="7772401" cy="7620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MCQ unit wise/weekly</a:t>
            </a:r>
            <a:endParaRPr/>
          </a:p>
        </p:txBody>
      </p:sp>
      <p:sp>
        <p:nvSpPr>
          <p:cNvPr id="2117" name="Google Shape;2117;p132"/>
          <p:cNvSpPr txBox="1">
            <a:spLocks noGrp="1"/>
          </p:cNvSpPr>
          <p:nvPr>
            <p:ph type="ftr" idx="11"/>
          </p:nvPr>
        </p:nvSpPr>
        <p:spPr>
          <a:xfrm>
            <a:off x="3124200" y="6356350"/>
            <a:ext cx="3657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dirty="0"/>
          </a:p>
        </p:txBody>
      </p:sp>
      <p:pic>
        <p:nvPicPr>
          <p:cNvPr id="7" name="Picture 6">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
        <p:nvSpPr>
          <p:cNvPr id="8" name="Content Placeholder 7"/>
          <p:cNvSpPr>
            <a:spLocks noGrp="1"/>
          </p:cNvSpPr>
          <p:nvPr>
            <p:ph idx="1"/>
          </p:nvPr>
        </p:nvSpPr>
        <p:spPr/>
        <p:txBody>
          <a:bodyPr>
            <a:normAutofit/>
          </a:bodyPr>
          <a:lstStyle/>
          <a:p>
            <a:pPr>
              <a:lnSpc>
                <a:spcPct val="150000"/>
              </a:lnSpc>
              <a:buNone/>
            </a:pPr>
            <a:r>
              <a:rPr lang="en-US" sz="2400" b="1" dirty="0"/>
              <a:t>6.)What are the components of a Dashboard?</a:t>
            </a:r>
            <a:endParaRPr lang="en-US" sz="2400" dirty="0"/>
          </a:p>
          <a:p>
            <a:pPr marL="514350" indent="-514350">
              <a:lnSpc>
                <a:spcPct val="150000"/>
              </a:lnSpc>
              <a:buFont typeface="+mj-lt"/>
              <a:buAutoNum type="alphaLcParenR"/>
            </a:pPr>
            <a:r>
              <a:rPr lang="en-US" sz="2400" dirty="0"/>
              <a:t>Horizontal</a:t>
            </a:r>
          </a:p>
          <a:p>
            <a:pPr marL="514350" indent="-514350">
              <a:lnSpc>
                <a:spcPct val="150000"/>
              </a:lnSpc>
              <a:buFont typeface="+mj-lt"/>
              <a:buAutoNum type="alphaLcParenR"/>
            </a:pPr>
            <a:r>
              <a:rPr lang="en-US" sz="2400" dirty="0"/>
              <a:t>Vertical</a:t>
            </a:r>
          </a:p>
          <a:p>
            <a:pPr marL="514350" indent="-514350">
              <a:lnSpc>
                <a:spcPct val="150000"/>
              </a:lnSpc>
              <a:buFont typeface="+mj-lt"/>
              <a:buAutoNum type="alphaLcParenR"/>
            </a:pPr>
            <a:r>
              <a:rPr lang="en-US" sz="2400" dirty="0"/>
              <a:t>Image Extract</a:t>
            </a:r>
          </a:p>
          <a:p>
            <a:pPr marL="514350" indent="-514350">
              <a:lnSpc>
                <a:spcPct val="150000"/>
              </a:lnSpc>
              <a:buFont typeface="+mj-lt"/>
              <a:buAutoNum type="alphaLcParenR"/>
            </a:pPr>
            <a:r>
              <a:rPr lang="en-US" sz="2400" dirty="0"/>
              <a:t>All of the above</a:t>
            </a:r>
          </a:p>
          <a:p>
            <a:pPr marL="514350" indent="-514350">
              <a:lnSpc>
                <a:spcPct val="150000"/>
              </a:lnSpc>
              <a:buFont typeface="+mj-lt"/>
              <a:buAutoNum type="alphaLcParenR"/>
            </a:pPr>
            <a:endParaRPr lang="en-US" sz="2400" dirty="0"/>
          </a:p>
          <a:p>
            <a:pPr>
              <a:lnSpc>
                <a:spcPct val="150000"/>
              </a:lnSpc>
            </a:pPr>
            <a:endParaRPr lang="en-US" sz="4000" dirty="0"/>
          </a:p>
        </p:txBody>
      </p:sp>
    </p:spTree>
    <p:extLst>
      <p:ext uri="{BB962C8B-B14F-4D97-AF65-F5344CB8AC3E}">
        <p14:creationId xmlns:p14="http://schemas.microsoft.com/office/powerpoint/2010/main" val="9844006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1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FACFB34-C0F6-409F-AC7E-7955EC6A3278}" type="datetime1">
              <a:rPr lang="en-US" smtClean="0"/>
              <a:t>12/2/24</a:t>
            </a:fld>
            <a:endParaRPr/>
          </a:p>
        </p:txBody>
      </p:sp>
      <p:sp>
        <p:nvSpPr>
          <p:cNvPr id="2114" name="Google Shape;2114;p1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127</a:t>
            </a:fld>
            <a:endParaRPr/>
          </a:p>
        </p:txBody>
      </p:sp>
      <p:sp>
        <p:nvSpPr>
          <p:cNvPr id="2115" name="Google Shape;2115;p132"/>
          <p:cNvSpPr txBox="1"/>
          <p:nvPr/>
        </p:nvSpPr>
        <p:spPr>
          <a:xfrm>
            <a:off x="1371599" y="0"/>
            <a:ext cx="7772401" cy="7620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MCQ unit wise/weekly</a:t>
            </a:r>
            <a:endParaRPr/>
          </a:p>
        </p:txBody>
      </p:sp>
      <p:sp>
        <p:nvSpPr>
          <p:cNvPr id="2117" name="Google Shape;2117;p132"/>
          <p:cNvSpPr txBox="1">
            <a:spLocks noGrp="1"/>
          </p:cNvSpPr>
          <p:nvPr>
            <p:ph type="ftr" idx="11"/>
          </p:nvPr>
        </p:nvSpPr>
        <p:spPr>
          <a:xfrm>
            <a:off x="3124200" y="6356350"/>
            <a:ext cx="38100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dirty="0"/>
          </a:p>
        </p:txBody>
      </p:sp>
      <p:pic>
        <p:nvPicPr>
          <p:cNvPr id="7" name="Picture 6">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
        <p:nvSpPr>
          <p:cNvPr id="8" name="Content Placeholder 7"/>
          <p:cNvSpPr>
            <a:spLocks noGrp="1"/>
          </p:cNvSpPr>
          <p:nvPr>
            <p:ph idx="1"/>
          </p:nvPr>
        </p:nvSpPr>
        <p:spPr/>
        <p:txBody>
          <a:bodyPr>
            <a:normAutofit/>
          </a:bodyPr>
          <a:lstStyle/>
          <a:p>
            <a:pPr>
              <a:lnSpc>
                <a:spcPct val="150000"/>
              </a:lnSpc>
              <a:buNone/>
            </a:pPr>
            <a:r>
              <a:rPr lang="en-US" sz="2400" b="1" dirty="0"/>
              <a:t>7.)Which of the following Data Pane items cannot be dragged onto the Filters Shelf?</a:t>
            </a:r>
            <a:endParaRPr lang="en-US" sz="2400" dirty="0"/>
          </a:p>
          <a:p>
            <a:pPr>
              <a:lnSpc>
                <a:spcPct val="150000"/>
              </a:lnSpc>
              <a:buFont typeface="+mj-lt"/>
              <a:buAutoNum type="alphaLcParenR"/>
            </a:pPr>
            <a:r>
              <a:rPr lang="en-US" sz="2400" dirty="0"/>
              <a:t>Dimensions</a:t>
            </a:r>
          </a:p>
          <a:p>
            <a:pPr>
              <a:lnSpc>
                <a:spcPct val="150000"/>
              </a:lnSpc>
              <a:buFont typeface="+mj-lt"/>
              <a:buAutoNum type="alphaLcParenR"/>
            </a:pPr>
            <a:r>
              <a:rPr lang="en-US" sz="2400" dirty="0"/>
              <a:t>Parameters</a:t>
            </a:r>
          </a:p>
          <a:p>
            <a:pPr>
              <a:lnSpc>
                <a:spcPct val="150000"/>
              </a:lnSpc>
              <a:buFont typeface="+mj-lt"/>
              <a:buAutoNum type="alphaLcParenR"/>
            </a:pPr>
            <a:r>
              <a:rPr lang="en-US" sz="2400" dirty="0"/>
              <a:t>Sets</a:t>
            </a:r>
          </a:p>
          <a:p>
            <a:pPr>
              <a:lnSpc>
                <a:spcPct val="150000"/>
              </a:lnSpc>
              <a:buFont typeface="+mj-lt"/>
              <a:buAutoNum type="alphaLcParenR"/>
            </a:pPr>
            <a:r>
              <a:rPr lang="en-US" sz="2400" dirty="0"/>
              <a:t>Measures</a:t>
            </a:r>
          </a:p>
          <a:p>
            <a:pPr marL="0" indent="0">
              <a:lnSpc>
                <a:spcPct val="150000"/>
              </a:lnSpc>
              <a:buNone/>
            </a:pPr>
            <a:endParaRPr lang="en-US" sz="2400" dirty="0"/>
          </a:p>
        </p:txBody>
      </p:sp>
    </p:spTree>
    <p:extLst>
      <p:ext uri="{BB962C8B-B14F-4D97-AF65-F5344CB8AC3E}">
        <p14:creationId xmlns:p14="http://schemas.microsoft.com/office/powerpoint/2010/main" val="37132487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14F1916-352C-4A04-B2F2-C3AE6FB08019}" type="datetime1">
              <a:rPr lang="en-US" smtClean="0"/>
              <a:t>12/2/24</a:t>
            </a:fld>
            <a:endParaRPr/>
          </a:p>
        </p:txBody>
      </p:sp>
      <p:sp>
        <p:nvSpPr>
          <p:cNvPr id="2123" name="Google Shape;2123;p1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128</a:t>
            </a:fld>
            <a:endParaRPr/>
          </a:p>
        </p:txBody>
      </p:sp>
      <p:sp>
        <p:nvSpPr>
          <p:cNvPr id="2124" name="Google Shape;2124;p133"/>
          <p:cNvSpPr txBox="1">
            <a:spLocks noGrp="1"/>
          </p:cNvSpPr>
          <p:nvPr>
            <p:ph type="title"/>
          </p:nvPr>
        </p:nvSpPr>
        <p:spPr>
          <a:xfrm>
            <a:off x="1676400" y="0"/>
            <a:ext cx="7467600" cy="6096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rmAutofit/>
          </a:bodyPr>
          <a:lstStyle/>
          <a:p>
            <a:pPr marL="0" marR="0" lvl="0" indent="0" algn="ctr" rtl="0">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MCQ unit wise/weekly</a:t>
            </a:r>
            <a:endParaRPr/>
          </a:p>
        </p:txBody>
      </p:sp>
      <p:sp>
        <p:nvSpPr>
          <p:cNvPr id="2126" name="Google Shape;2126;p133"/>
          <p:cNvSpPr txBox="1">
            <a:spLocks noGrp="1"/>
          </p:cNvSpPr>
          <p:nvPr>
            <p:ph type="ftr" idx="11"/>
          </p:nvPr>
        </p:nvSpPr>
        <p:spPr>
          <a:xfrm>
            <a:off x="3124200" y="6356350"/>
            <a:ext cx="38100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dirty="0"/>
          </a:p>
        </p:txBody>
      </p:sp>
      <p:pic>
        <p:nvPicPr>
          <p:cNvPr id="7" name="Picture 6">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
        <p:nvSpPr>
          <p:cNvPr id="8" name="Content Placeholder 7"/>
          <p:cNvSpPr>
            <a:spLocks noGrp="1"/>
          </p:cNvSpPr>
          <p:nvPr>
            <p:ph idx="1"/>
          </p:nvPr>
        </p:nvSpPr>
        <p:spPr/>
        <p:txBody>
          <a:bodyPr>
            <a:normAutofit/>
          </a:bodyPr>
          <a:lstStyle/>
          <a:p>
            <a:pPr>
              <a:lnSpc>
                <a:spcPct val="150000"/>
              </a:lnSpc>
              <a:buNone/>
            </a:pPr>
            <a:r>
              <a:rPr lang="en-US" sz="2400" b="1" dirty="0"/>
              <a:t>8.Which of the following is NOT a Tableau Field data type?</a:t>
            </a:r>
          </a:p>
          <a:p>
            <a:pPr marL="514350" indent="-514350">
              <a:lnSpc>
                <a:spcPct val="150000"/>
              </a:lnSpc>
              <a:buFont typeface="+mj-lt"/>
              <a:buAutoNum type="alphaLcParenR"/>
            </a:pPr>
            <a:r>
              <a:rPr lang="en-US" sz="2400" dirty="0"/>
              <a:t>Number (whole)</a:t>
            </a:r>
          </a:p>
          <a:p>
            <a:pPr marL="514350" indent="-514350">
              <a:lnSpc>
                <a:spcPct val="150000"/>
              </a:lnSpc>
              <a:buFont typeface="+mj-lt"/>
              <a:buAutoNum type="alphaLcParenR"/>
            </a:pPr>
            <a:r>
              <a:rPr lang="en-US" sz="2400" dirty="0"/>
              <a:t>String</a:t>
            </a:r>
          </a:p>
          <a:p>
            <a:pPr marL="514350" indent="-514350">
              <a:lnSpc>
                <a:spcPct val="150000"/>
              </a:lnSpc>
              <a:buFont typeface="+mj-lt"/>
              <a:buAutoNum type="alphaLcParenR"/>
            </a:pPr>
            <a:r>
              <a:rPr lang="en-US" sz="2400" dirty="0"/>
              <a:t>Boolean</a:t>
            </a:r>
          </a:p>
          <a:p>
            <a:pPr marL="514350" indent="-514350">
              <a:lnSpc>
                <a:spcPct val="150000"/>
              </a:lnSpc>
              <a:buFont typeface="+mj-lt"/>
              <a:buAutoNum type="alphaLcParenR"/>
            </a:pPr>
            <a:r>
              <a:rPr lang="en-US" sz="2400" dirty="0"/>
              <a:t>Float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BB7A579-231A-4ABC-8FB5-2A2D2E14455F}" type="datetime1">
              <a:rPr lang="en-US" smtClean="0"/>
              <a:t>12/2/24</a:t>
            </a:fld>
            <a:endParaRPr/>
          </a:p>
        </p:txBody>
      </p:sp>
      <p:sp>
        <p:nvSpPr>
          <p:cNvPr id="2123" name="Google Shape;2123;p1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129</a:t>
            </a:fld>
            <a:endParaRPr/>
          </a:p>
        </p:txBody>
      </p:sp>
      <p:sp>
        <p:nvSpPr>
          <p:cNvPr id="2124" name="Google Shape;2124;p133"/>
          <p:cNvSpPr txBox="1">
            <a:spLocks noGrp="1"/>
          </p:cNvSpPr>
          <p:nvPr>
            <p:ph type="title"/>
          </p:nvPr>
        </p:nvSpPr>
        <p:spPr>
          <a:xfrm>
            <a:off x="1676400" y="0"/>
            <a:ext cx="7467600" cy="6096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rmAutofit/>
          </a:bodyPr>
          <a:lstStyle/>
          <a:p>
            <a:pPr marL="0" marR="0" lvl="0" indent="0" algn="ctr" rtl="0">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MCQ unit wise/weekly</a:t>
            </a:r>
            <a:endParaRPr/>
          </a:p>
        </p:txBody>
      </p:sp>
      <p:sp>
        <p:nvSpPr>
          <p:cNvPr id="2126" name="Google Shape;2126;p133"/>
          <p:cNvSpPr txBox="1">
            <a:spLocks noGrp="1"/>
          </p:cNvSpPr>
          <p:nvPr>
            <p:ph type="ftr" idx="11"/>
          </p:nvPr>
        </p:nvSpPr>
        <p:spPr>
          <a:xfrm>
            <a:off x="31242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dirty="0"/>
          </a:p>
        </p:txBody>
      </p:sp>
      <p:pic>
        <p:nvPicPr>
          <p:cNvPr id="7" name="Picture 6">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
        <p:nvSpPr>
          <p:cNvPr id="8" name="Content Placeholder 7"/>
          <p:cNvSpPr>
            <a:spLocks noGrp="1"/>
          </p:cNvSpPr>
          <p:nvPr>
            <p:ph idx="1"/>
          </p:nvPr>
        </p:nvSpPr>
        <p:spPr/>
        <p:txBody>
          <a:bodyPr>
            <a:normAutofit/>
          </a:bodyPr>
          <a:lstStyle/>
          <a:p>
            <a:pPr marL="514350" indent="-514350">
              <a:lnSpc>
                <a:spcPct val="150000"/>
              </a:lnSpc>
              <a:buNone/>
            </a:pPr>
            <a:r>
              <a:rPr lang="en-US" sz="2400" b="1" dirty="0"/>
              <a:t>9.)Views in Tableau</a:t>
            </a:r>
            <a:r>
              <a:rPr lang="en-US" sz="2400" dirty="0">
                <a:hlinkClick r:id="rId4"/>
              </a:rPr>
              <a:t> </a:t>
            </a:r>
            <a:endParaRPr lang="en-US" sz="2400" dirty="0"/>
          </a:p>
          <a:p>
            <a:pPr>
              <a:lnSpc>
                <a:spcPct val="150000"/>
              </a:lnSpc>
              <a:buFont typeface="+mj-lt"/>
              <a:buAutoNum type="alphaLcParenR"/>
            </a:pPr>
            <a:r>
              <a:rPr lang="en-US" sz="2400" dirty="0"/>
              <a:t>Sheet</a:t>
            </a:r>
          </a:p>
          <a:p>
            <a:pPr>
              <a:lnSpc>
                <a:spcPct val="150000"/>
              </a:lnSpc>
              <a:buFont typeface="+mj-lt"/>
              <a:buAutoNum type="alphaLcParenR"/>
            </a:pPr>
            <a:r>
              <a:rPr lang="en-US" sz="2400" dirty="0"/>
              <a:t>Dashboard</a:t>
            </a:r>
          </a:p>
          <a:p>
            <a:pPr>
              <a:lnSpc>
                <a:spcPct val="150000"/>
              </a:lnSpc>
              <a:buFont typeface="+mj-lt"/>
              <a:buAutoNum type="alphaLcParenR"/>
            </a:pPr>
            <a:r>
              <a:rPr lang="en-US" sz="2400" dirty="0"/>
              <a:t>Story</a:t>
            </a:r>
          </a:p>
          <a:p>
            <a:pPr>
              <a:lnSpc>
                <a:spcPct val="150000"/>
              </a:lnSpc>
              <a:buFont typeface="+mj-lt"/>
              <a:buAutoNum type="alphaLcParenR"/>
            </a:pPr>
            <a:r>
              <a:rPr lang="en-US" sz="2400" dirty="0"/>
              <a:t>All of above</a:t>
            </a:r>
          </a:p>
          <a:p>
            <a:pPr>
              <a:lnSpc>
                <a:spcPct val="150000"/>
              </a:lnSpc>
              <a:buNone/>
            </a:pPr>
            <a:endParaRPr lang="en-US" sz="2400" dirty="0"/>
          </a:p>
          <a:p>
            <a:pPr marL="514350" indent="-514350">
              <a:lnSpc>
                <a:spcPct val="150000"/>
              </a:lnSpc>
              <a:buFont typeface="+mj-lt"/>
              <a:buAutoNum type="alphaLcParenR"/>
            </a:pPr>
            <a:endParaRPr lang="en-US" sz="2400" dirty="0"/>
          </a:p>
          <a:p>
            <a:pPr>
              <a:lnSpc>
                <a:spcPct val="150000"/>
              </a:lnSpc>
            </a:pPr>
            <a:endParaRPr lang="en-US" sz="4400" dirty="0"/>
          </a:p>
        </p:txBody>
      </p:sp>
    </p:spTree>
    <p:extLst>
      <p:ext uri="{BB962C8B-B14F-4D97-AF65-F5344CB8AC3E}">
        <p14:creationId xmlns:p14="http://schemas.microsoft.com/office/powerpoint/2010/main" val="385283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90B4CEF-7269-4D5E-8C44-5C2CB6D0784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3124200" y="6400800"/>
            <a:ext cx="3657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8436"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F7D631-C1DB-44FC-AB10-ACB5AB9236CD}"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7" name="Title 1"/>
          <p:cNvSpPr txBox="1">
            <a:spLocks/>
          </p:cNvSpPr>
          <p:nvPr/>
        </p:nvSpPr>
        <p:spPr>
          <a:xfrm>
            <a:off x="1479550" y="0"/>
            <a:ext cx="7664450" cy="908050"/>
          </a:xfrm>
          <a:prstGeom prst="rect">
            <a:avLst/>
          </a:prstGeom>
        </p:spPr>
        <p:style>
          <a:lnRef idx="1">
            <a:schemeClr val="accent5"/>
          </a:lnRef>
          <a:fillRef idx="2">
            <a:schemeClr val="accent5"/>
          </a:fillRef>
          <a:effectRef idx="1">
            <a:schemeClr val="accent5"/>
          </a:effectRef>
          <a:fontRef idx="minor">
            <a:schemeClr val="dk1"/>
          </a:fontRef>
        </p:style>
        <p:txBody>
          <a:bodyPr lIns="99276" tIns="49638" rIns="99276" bIns="49638" anchor="ctr"/>
          <a:lstStyle/>
          <a:p>
            <a:pPr marL="0" marR="0" lvl="0" indent="0" algn="ctr" defTabSz="99276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Program Educational Objectives (PEOs)</a:t>
            </a:r>
          </a:p>
        </p:txBody>
      </p:sp>
      <p:sp>
        <p:nvSpPr>
          <p:cNvPr id="18439" name="Rectangle 9"/>
          <p:cNvSpPr>
            <a:spLocks noGrp="1" noChangeArrowheads="1"/>
          </p:cNvSpPr>
          <p:nvPr>
            <p:ph idx="1"/>
          </p:nvPr>
        </p:nvSpPr>
        <p:spPr>
          <a:xfrm>
            <a:off x="374650" y="1219200"/>
            <a:ext cx="8312150" cy="390809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88872" anchor="ctr">
            <a:spAutoFit/>
          </a:bodyPr>
          <a:lstStyle/>
          <a:p>
            <a:pPr marL="0" indent="0">
              <a:lnSpc>
                <a:spcPct val="150000"/>
              </a:lnSpc>
              <a:spcBef>
                <a:spcPct val="0"/>
              </a:spcBef>
              <a:buFontTx/>
              <a:buNone/>
            </a:pPr>
            <a:endParaRPr lang="en-US" altLang="en-US" sz="2400" dirty="0">
              <a:solidFill>
                <a:srgbClr val="212121"/>
              </a:solidFill>
              <a:cs typeface="Arial" panose="020B0604020202020204" pitchFamily="34" charset="0"/>
            </a:endParaRPr>
          </a:p>
          <a:p>
            <a:pPr>
              <a:lnSpc>
                <a:spcPct val="150000"/>
              </a:lnSpc>
              <a:spcBef>
                <a:spcPct val="0"/>
              </a:spcBef>
            </a:pPr>
            <a:r>
              <a:rPr lang="en-US" altLang="en-US" sz="2400" dirty="0">
                <a:solidFill>
                  <a:srgbClr val="212121"/>
                </a:solidFill>
                <a:cs typeface="Arial" panose="020B0604020202020204" pitchFamily="34" charset="0"/>
              </a:rPr>
              <a:t>Solve real-time complex problems and adapt to technological changes with the ability of lifelong learning.</a:t>
            </a:r>
          </a:p>
          <a:p>
            <a:pPr>
              <a:lnSpc>
                <a:spcPct val="150000"/>
              </a:lnSpc>
              <a:spcBef>
                <a:spcPct val="0"/>
              </a:spcBef>
            </a:pPr>
            <a:r>
              <a:rPr lang="en-US" altLang="en-US" sz="2400" dirty="0">
                <a:solidFill>
                  <a:srgbClr val="212121"/>
                </a:solidFill>
                <a:cs typeface="Arial" panose="020B0604020202020204" pitchFamily="34" charset="0"/>
              </a:rPr>
              <a:t>Work as data scientists, entrepreneurs, and bureaucrats for the goodwill of the society and pursue higher education.</a:t>
            </a:r>
          </a:p>
          <a:p>
            <a:pPr>
              <a:lnSpc>
                <a:spcPct val="150000"/>
              </a:lnSpc>
              <a:spcBef>
                <a:spcPct val="0"/>
              </a:spcBef>
            </a:pPr>
            <a:r>
              <a:rPr lang="en-US" altLang="en-US" sz="2400" dirty="0">
                <a:solidFill>
                  <a:srgbClr val="212121"/>
                </a:solidFill>
                <a:cs typeface="Arial" panose="020B0604020202020204" pitchFamily="34" charset="0"/>
              </a:rPr>
              <a:t>Exhibit professional ethics and moral values with good leadership qualities and effective interpersonal skills.</a:t>
            </a:r>
            <a:r>
              <a:rPr lang="en-US" altLang="en-US" sz="2400" dirty="0">
                <a:cs typeface="Arial" panose="020B0604020202020204" pitchFamily="34" charset="0"/>
              </a:rPr>
              <a:t> </a:t>
            </a:r>
          </a:p>
        </p:txBody>
      </p:sp>
      <p:pic>
        <p:nvPicPr>
          <p:cNvPr id="8" name="Picture 7">
            <a:extLst>
              <a:ext uri="{FF2B5EF4-FFF2-40B4-BE49-F238E27FC236}">
                <a16:creationId xmlns:a16="http://schemas.microsoft.com/office/drawing/2014/main" id="{A2CC01E7-2DB6-7EAD-DEB1-3A1E739A28E2}"/>
              </a:ext>
            </a:extLst>
          </p:cNvPr>
          <p:cNvPicPr>
            <a:picLocks noChangeAspect="1"/>
          </p:cNvPicPr>
          <p:nvPr/>
        </p:nvPicPr>
        <p:blipFill>
          <a:blip r:embed="rId2"/>
          <a:stretch>
            <a:fillRect/>
          </a:stretch>
        </p:blipFill>
        <p:spPr>
          <a:xfrm>
            <a:off x="0" y="0"/>
            <a:ext cx="1378974" cy="838194"/>
          </a:xfrm>
          <a:prstGeom prst="rect">
            <a:avLst/>
          </a:prstGeom>
        </p:spPr>
      </p:pic>
    </p:spTree>
    <p:extLst>
      <p:ext uri="{BB962C8B-B14F-4D97-AF65-F5344CB8AC3E}">
        <p14:creationId xmlns:p14="http://schemas.microsoft.com/office/powerpoint/2010/main" val="335220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54C4A14-E86F-4B05-A81B-073B8A30AF8C}" type="datetime1">
              <a:rPr lang="en-US" smtClean="0"/>
              <a:t>12/2/24</a:t>
            </a:fld>
            <a:endParaRPr/>
          </a:p>
        </p:txBody>
      </p:sp>
      <p:sp>
        <p:nvSpPr>
          <p:cNvPr id="2123" name="Google Shape;2123;p1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130</a:t>
            </a:fld>
            <a:endParaRPr/>
          </a:p>
        </p:txBody>
      </p:sp>
      <p:sp>
        <p:nvSpPr>
          <p:cNvPr id="2124" name="Google Shape;2124;p133"/>
          <p:cNvSpPr txBox="1">
            <a:spLocks noGrp="1"/>
          </p:cNvSpPr>
          <p:nvPr>
            <p:ph type="title"/>
          </p:nvPr>
        </p:nvSpPr>
        <p:spPr>
          <a:xfrm>
            <a:off x="1676400" y="0"/>
            <a:ext cx="7467600" cy="6096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rmAutofit/>
          </a:bodyPr>
          <a:lstStyle/>
          <a:p>
            <a:pPr marL="0" marR="0" lvl="0" indent="0" algn="ctr" rtl="0">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MCQ unit wise/weekly</a:t>
            </a:r>
            <a:endParaRPr/>
          </a:p>
        </p:txBody>
      </p:sp>
      <p:sp>
        <p:nvSpPr>
          <p:cNvPr id="2126" name="Google Shape;2126;p133"/>
          <p:cNvSpPr txBox="1">
            <a:spLocks noGrp="1"/>
          </p:cNvSpPr>
          <p:nvPr>
            <p:ph type="ftr" idx="11"/>
          </p:nvPr>
        </p:nvSpPr>
        <p:spPr>
          <a:xfrm>
            <a:off x="31242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dirty="0"/>
          </a:p>
        </p:txBody>
      </p:sp>
      <p:pic>
        <p:nvPicPr>
          <p:cNvPr id="7" name="Picture 6">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
        <p:nvSpPr>
          <p:cNvPr id="8" name="Content Placeholder 7"/>
          <p:cNvSpPr>
            <a:spLocks noGrp="1"/>
          </p:cNvSpPr>
          <p:nvPr>
            <p:ph idx="1"/>
          </p:nvPr>
        </p:nvSpPr>
        <p:spPr/>
        <p:txBody>
          <a:bodyPr>
            <a:normAutofit/>
          </a:bodyPr>
          <a:lstStyle/>
          <a:p>
            <a:pPr>
              <a:lnSpc>
                <a:spcPct val="150000"/>
              </a:lnSpc>
              <a:buNone/>
            </a:pPr>
            <a:r>
              <a:rPr lang="en-US" sz="2400" b="1" dirty="0"/>
              <a:t>10.)Which of the following files types contains a Tableau Workbook along with local data?</a:t>
            </a:r>
          </a:p>
          <a:p>
            <a:pPr>
              <a:lnSpc>
                <a:spcPct val="150000"/>
              </a:lnSpc>
              <a:buFont typeface="+mj-lt"/>
              <a:buAutoNum type="alphaLcParenR"/>
            </a:pPr>
            <a:r>
              <a:rPr lang="en-US" sz="2400" dirty="0">
                <a:hlinkClick r:id="rId4"/>
              </a:rPr>
              <a:t> </a:t>
            </a:r>
            <a:r>
              <a:rPr lang="en-US" sz="2400" dirty="0"/>
              <a:t>.</a:t>
            </a:r>
            <a:r>
              <a:rPr lang="en-US" sz="2400" dirty="0" err="1"/>
              <a:t>twb</a:t>
            </a:r>
            <a:endParaRPr lang="en-US" sz="2400" dirty="0"/>
          </a:p>
          <a:p>
            <a:pPr>
              <a:lnSpc>
                <a:spcPct val="150000"/>
              </a:lnSpc>
              <a:buFont typeface="+mj-lt"/>
              <a:buAutoNum type="alphaLcParenR"/>
            </a:pPr>
            <a:r>
              <a:rPr lang="en-US" sz="2400" dirty="0"/>
              <a:t>.</a:t>
            </a:r>
            <a:r>
              <a:rPr lang="en-US" sz="2400" dirty="0" err="1"/>
              <a:t>twbx</a:t>
            </a:r>
            <a:endParaRPr lang="en-US" sz="2400" dirty="0"/>
          </a:p>
          <a:p>
            <a:pPr>
              <a:lnSpc>
                <a:spcPct val="150000"/>
              </a:lnSpc>
              <a:buFont typeface="+mj-lt"/>
              <a:buAutoNum type="alphaLcParenR"/>
            </a:pPr>
            <a:r>
              <a:rPr lang="en-US" sz="2400" dirty="0"/>
              <a:t>.hyper</a:t>
            </a:r>
          </a:p>
          <a:p>
            <a:pPr>
              <a:lnSpc>
                <a:spcPct val="150000"/>
              </a:lnSpc>
              <a:buFont typeface="+mj-lt"/>
              <a:buAutoNum type="alphaLcParenR"/>
            </a:pPr>
            <a:r>
              <a:rPr lang="en-US" sz="2400" dirty="0"/>
              <a:t>.</a:t>
            </a:r>
            <a:r>
              <a:rPr lang="en-US" sz="2400" dirty="0" err="1"/>
              <a:t>tde</a:t>
            </a:r>
            <a:endParaRPr lang="en-US" sz="2400" dirty="0"/>
          </a:p>
          <a:p>
            <a:pPr>
              <a:lnSpc>
                <a:spcPct val="150000"/>
              </a:lnSpc>
            </a:pPr>
            <a:endParaRPr lang="en-US" sz="4400" dirty="0"/>
          </a:p>
        </p:txBody>
      </p:sp>
    </p:spTree>
    <p:extLst>
      <p:ext uri="{BB962C8B-B14F-4D97-AF65-F5344CB8AC3E}">
        <p14:creationId xmlns:p14="http://schemas.microsoft.com/office/powerpoint/2010/main" val="25107863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81600"/>
          </a:xfrm>
        </p:spPr>
        <p:txBody>
          <a:bodyPr>
            <a:normAutofit/>
          </a:bodyPr>
          <a:lstStyle/>
          <a:p>
            <a:pPr marL="0" indent="0">
              <a:buNone/>
            </a:pPr>
            <a:r>
              <a:rPr lang="en-US" sz="1800" dirty="0"/>
              <a:t>1</a:t>
            </a:r>
            <a:r>
              <a:rPr lang="en-US" sz="1900" dirty="0"/>
              <a:t>. Raw Data </a:t>
            </a:r>
            <a:r>
              <a:rPr lang="en-US" sz="1900" dirty="0" err="1"/>
              <a:t>ig</a:t>
            </a:r>
            <a:r>
              <a:rPr lang="en-US" sz="1900" dirty="0"/>
              <a:t> original _______ of data.</a:t>
            </a:r>
          </a:p>
          <a:p>
            <a:pPr marL="0" indent="0">
              <a:buNone/>
            </a:pPr>
            <a:r>
              <a:rPr lang="en-US" sz="1900" dirty="0"/>
              <a:t>2.Creating reproducible _______ is performed by Data Scientist.</a:t>
            </a:r>
          </a:p>
          <a:p>
            <a:pPr marL="0" indent="0">
              <a:buNone/>
            </a:pPr>
            <a:r>
              <a:rPr lang="en-US" sz="1900" dirty="0"/>
              <a:t>3.  Hadoop is a framework that works with a variety of related tools. Common cohorts include ____________.</a:t>
            </a:r>
          </a:p>
          <a:p>
            <a:pPr marL="0" indent="0">
              <a:buNone/>
            </a:pPr>
            <a:r>
              <a:rPr lang="en-US" sz="1900" dirty="0"/>
              <a:t>4. __________characteristic of big data is relatively more concerned to data science.</a:t>
            </a:r>
          </a:p>
          <a:p>
            <a:pPr marL="0" indent="0">
              <a:buNone/>
            </a:pPr>
            <a:r>
              <a:rPr lang="en-US" sz="1900" dirty="0"/>
              <a:t>5. ____________analytical capabilities are provided by information management company?</a:t>
            </a:r>
          </a:p>
          <a:p>
            <a:pPr marL="0" indent="0">
              <a:buNone/>
            </a:pPr>
            <a:r>
              <a:rPr lang="en-US" sz="1900" dirty="0"/>
              <a:t>6. __________step is performed by data scientist after acquiring the data.</a:t>
            </a:r>
          </a:p>
          <a:p>
            <a:pPr marL="0" indent="0">
              <a:buNone/>
            </a:pPr>
            <a:r>
              <a:rPr lang="en-US" sz="1900" dirty="0"/>
              <a:t>7. _______ are not sufficient to describe big data.</a:t>
            </a:r>
          </a:p>
          <a:p>
            <a:pPr marL="0" indent="0">
              <a:buNone/>
            </a:pPr>
            <a:r>
              <a:rPr lang="en-US" sz="1900" dirty="0"/>
              <a:t>8. _____focuses on the discovery of (previously) unknown properties on the data.</a:t>
            </a:r>
          </a:p>
          <a:p>
            <a:pPr marL="0" indent="0">
              <a:buNone/>
            </a:pPr>
            <a:r>
              <a:rPr lang="en-US" sz="1900" dirty="0"/>
              <a:t>9. As companies move past the experimental phase with Hadoop, many cite the need for additional capabilities, including _______________.</a:t>
            </a:r>
          </a:p>
          <a:p>
            <a:pPr marL="0" indent="0">
              <a:buNone/>
            </a:pPr>
            <a:r>
              <a:rPr lang="en-US" sz="1800" dirty="0"/>
              <a:t>10. Data in ____ bytes size is called big data. ...</a:t>
            </a:r>
          </a:p>
          <a:p>
            <a:pPr marL="0" indent="0">
              <a:buNone/>
            </a:pPr>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DEDFAE-98B5-44F3-A0F9-B57D0B81574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24600"/>
            <a:ext cx="4876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83128"/>
            <a:ext cx="7772400" cy="78970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Glossary Questions</a:t>
            </a:r>
          </a:p>
        </p:txBody>
      </p:sp>
      <p:pic>
        <p:nvPicPr>
          <p:cNvPr id="9" name="Picture 8" descr="E:\Master Folder 2017-18\Approved Logo by BOG\NIET logo_.png"/>
          <p:cNvPicPr/>
          <p:nvPr/>
        </p:nvPicPr>
        <p:blipFill>
          <a:blip r:embed="rId2" cstate="print"/>
          <a:srcRect/>
          <a:stretch>
            <a:fillRect/>
          </a:stretch>
        </p:blipFill>
        <p:spPr bwMode="auto">
          <a:xfrm>
            <a:off x="83820" y="83128"/>
            <a:ext cx="1287780" cy="1059872"/>
          </a:xfrm>
          <a:prstGeom prst="rect">
            <a:avLst/>
          </a:prstGeom>
          <a:noFill/>
          <a:ln w="9525">
            <a:noFill/>
            <a:miter lim="800000"/>
            <a:headEnd/>
            <a:tailEnd/>
          </a:ln>
        </p:spPr>
      </p:pic>
    </p:spTree>
    <p:extLst>
      <p:ext uri="{BB962C8B-B14F-4D97-AF65-F5344CB8AC3E}">
        <p14:creationId xmlns:p14="http://schemas.microsoft.com/office/powerpoint/2010/main" val="6895569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135"/>
          <p:cNvSpPr txBox="1"/>
          <p:nvPr/>
        </p:nvSpPr>
        <p:spPr>
          <a:xfrm>
            <a:off x="1371599" y="0"/>
            <a:ext cx="7772401" cy="7620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References</a:t>
            </a:r>
            <a:endParaRPr/>
          </a:p>
        </p:txBody>
      </p:sp>
      <p:sp>
        <p:nvSpPr>
          <p:cNvPr id="2142" name="Google Shape;2142;p1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F6BDFE8-EA48-40D6-BA88-C43966749172}" type="datetime1">
              <a:rPr lang="en-US" smtClean="0"/>
              <a:t>12/2/24</a:t>
            </a:fld>
            <a:endParaRPr/>
          </a:p>
        </p:txBody>
      </p:sp>
      <p:sp>
        <p:nvSpPr>
          <p:cNvPr id="2143" name="Google Shape;2143;p1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132</a:t>
            </a:fld>
            <a:endParaRPr/>
          </a:p>
        </p:txBody>
      </p:sp>
      <p:pic>
        <p:nvPicPr>
          <p:cNvPr id="2144" name="Google Shape;2144;p135"/>
          <p:cNvPicPr preferRelativeResize="0"/>
          <p:nvPr/>
        </p:nvPicPr>
        <p:blipFill rotWithShape="1">
          <a:blip r:embed="rId3">
            <a:alphaModFix/>
          </a:blip>
          <a:srcRect/>
          <a:stretch/>
        </p:blipFill>
        <p:spPr>
          <a:xfrm>
            <a:off x="304800" y="906021"/>
            <a:ext cx="8610600" cy="1768769"/>
          </a:xfrm>
          <a:prstGeom prst="rect">
            <a:avLst/>
          </a:prstGeom>
          <a:noFill/>
          <a:ln>
            <a:noFill/>
          </a:ln>
        </p:spPr>
      </p:pic>
      <p:pic>
        <p:nvPicPr>
          <p:cNvPr id="2145" name="Google Shape;2145;p135"/>
          <p:cNvPicPr preferRelativeResize="0"/>
          <p:nvPr/>
        </p:nvPicPr>
        <p:blipFill rotWithShape="1">
          <a:blip r:embed="rId4">
            <a:alphaModFix/>
          </a:blip>
          <a:srcRect l="5000" t="27767" r="22069" b="47620"/>
          <a:stretch/>
        </p:blipFill>
        <p:spPr>
          <a:xfrm>
            <a:off x="290285" y="2743789"/>
            <a:ext cx="8563429" cy="2133011"/>
          </a:xfrm>
          <a:prstGeom prst="rect">
            <a:avLst/>
          </a:prstGeom>
          <a:noFill/>
          <a:ln>
            <a:noFill/>
          </a:ln>
        </p:spPr>
      </p:pic>
      <p:sp>
        <p:nvSpPr>
          <p:cNvPr id="2146" name="Google Shape;2146;p135"/>
          <p:cNvSpPr txBox="1">
            <a:spLocks noGrp="1"/>
          </p:cNvSpPr>
          <p:nvPr>
            <p:ph type="ftr" idx="11"/>
          </p:nvPr>
        </p:nvSpPr>
        <p:spPr>
          <a:xfrm>
            <a:off x="3124200" y="6356350"/>
            <a:ext cx="4038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dirty="0"/>
          </a:p>
        </p:txBody>
      </p:sp>
      <p:pic>
        <p:nvPicPr>
          <p:cNvPr id="8" name="Picture 7">
            <a:extLst>
              <a:ext uri="{FF2B5EF4-FFF2-40B4-BE49-F238E27FC236}">
                <a16:creationId xmlns:a16="http://schemas.microsoft.com/office/drawing/2014/main" id="{829F11F7-3A46-3656-8121-BFFDB320B355}"/>
              </a:ext>
            </a:extLst>
          </p:cNvPr>
          <p:cNvPicPr>
            <a:picLocks noChangeAspect="1"/>
          </p:cNvPicPr>
          <p:nvPr/>
        </p:nvPicPr>
        <p:blipFill>
          <a:blip r:embed="rId5"/>
          <a:stretch>
            <a:fillRect/>
          </a:stretch>
        </p:blipFill>
        <p:spPr>
          <a:xfrm>
            <a:off x="0" y="-9524"/>
            <a:ext cx="1378974" cy="838194"/>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1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AE8D9BF-137A-4AE6-8F62-2DC4C0A08757}" type="datetime1">
              <a:rPr lang="en-US" smtClean="0"/>
              <a:t>12/2/24</a:t>
            </a:fld>
            <a:endParaRPr/>
          </a:p>
        </p:txBody>
      </p:sp>
      <p:sp>
        <p:nvSpPr>
          <p:cNvPr id="2152" name="Google Shape;2152;p1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133</a:t>
            </a:fld>
            <a:endParaRPr/>
          </a:p>
        </p:txBody>
      </p:sp>
      <p:sp>
        <p:nvSpPr>
          <p:cNvPr id="2153" name="Google Shape;2153;p136"/>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Expected Questions for University Exam </a:t>
            </a:r>
            <a:endParaRPr sz="2400" b="0" i="0" u="none" strike="noStrike" cap="none">
              <a:solidFill>
                <a:schemeClr val="dk1"/>
              </a:solidFill>
              <a:latin typeface="Calibri"/>
              <a:ea typeface="Calibri"/>
              <a:cs typeface="Calibri"/>
              <a:sym typeface="Calibri"/>
            </a:endParaRPr>
          </a:p>
        </p:txBody>
      </p:sp>
      <p:pic>
        <p:nvPicPr>
          <p:cNvPr id="2154" name="Google Shape;2154;p136" descr="E:\NIET\Project\xLogo11.png.pagespeed.ic.pydHLuCQEZ.png"/>
          <p:cNvPicPr preferRelativeResize="0"/>
          <p:nvPr/>
        </p:nvPicPr>
        <p:blipFill rotWithShape="1">
          <a:blip r:embed="rId3">
            <a:alphaModFix/>
          </a:blip>
          <a:srcRect/>
          <a:stretch/>
        </p:blipFill>
        <p:spPr>
          <a:xfrm>
            <a:off x="0" y="0"/>
            <a:ext cx="1447800" cy="817163"/>
          </a:xfrm>
          <a:prstGeom prst="rect">
            <a:avLst/>
          </a:prstGeom>
          <a:noFill/>
          <a:ln>
            <a:noFill/>
          </a:ln>
        </p:spPr>
      </p:pic>
      <p:sp>
        <p:nvSpPr>
          <p:cNvPr id="2155" name="Google Shape;2155;p136"/>
          <p:cNvSpPr txBox="1">
            <a:spLocks noGrp="1"/>
          </p:cNvSpPr>
          <p:nvPr>
            <p:ph type="body" idx="1"/>
          </p:nvPr>
        </p:nvSpPr>
        <p:spPr>
          <a:xfrm>
            <a:off x="381000" y="990600"/>
            <a:ext cx="8382000" cy="5135563"/>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2400"/>
              <a:buNone/>
            </a:pPr>
            <a:r>
              <a:rPr lang="en-US" sz="2400"/>
              <a:t>1.What is data science and its benefits?</a:t>
            </a:r>
            <a:endParaRPr/>
          </a:p>
          <a:p>
            <a:pPr marL="0" lvl="0" indent="0" algn="just" rtl="0">
              <a:spcBef>
                <a:spcPts val="480"/>
              </a:spcBef>
              <a:spcAft>
                <a:spcPts val="0"/>
              </a:spcAft>
              <a:buClr>
                <a:schemeClr val="dk1"/>
              </a:buClr>
              <a:buSzPts val="2400"/>
              <a:buNone/>
            </a:pPr>
            <a:r>
              <a:rPr lang="en-US" sz="2400"/>
              <a:t>2. Explain role and stages in data science?</a:t>
            </a:r>
            <a:endParaRPr/>
          </a:p>
          <a:p>
            <a:pPr marL="0" lvl="0" indent="0" algn="just" rtl="0">
              <a:spcBef>
                <a:spcPts val="480"/>
              </a:spcBef>
              <a:spcAft>
                <a:spcPts val="0"/>
              </a:spcAft>
              <a:buClr>
                <a:schemeClr val="dk1"/>
              </a:buClr>
              <a:buSzPts val="2400"/>
              <a:buNone/>
            </a:pPr>
            <a:r>
              <a:rPr lang="en-US" sz="2400"/>
              <a:t>3. What are the goals of data science?</a:t>
            </a:r>
            <a:endParaRPr/>
          </a:p>
          <a:p>
            <a:pPr marL="0" lvl="0" indent="0" algn="just" rtl="0">
              <a:spcBef>
                <a:spcPts val="480"/>
              </a:spcBef>
              <a:spcAft>
                <a:spcPts val="0"/>
              </a:spcAft>
              <a:buClr>
                <a:schemeClr val="dk1"/>
              </a:buClr>
              <a:buSzPts val="2400"/>
              <a:buNone/>
            </a:pPr>
            <a:r>
              <a:rPr lang="en-US" sz="2400"/>
              <a:t>4. What is data Analysis? Why python is used for data analysis?</a:t>
            </a:r>
            <a:endParaRPr/>
          </a:p>
          <a:p>
            <a:pPr marL="0" lvl="0" indent="0" algn="just" rtl="0">
              <a:spcBef>
                <a:spcPts val="480"/>
              </a:spcBef>
              <a:spcAft>
                <a:spcPts val="0"/>
              </a:spcAft>
              <a:buClr>
                <a:schemeClr val="dk1"/>
              </a:buClr>
              <a:buSzPts val="2400"/>
              <a:buNone/>
            </a:pPr>
            <a:r>
              <a:rPr lang="en-US" sz="2400"/>
              <a:t>5. Explain supervised and unsupervised machine Learning?</a:t>
            </a:r>
            <a:endParaRPr/>
          </a:p>
          <a:p>
            <a:pPr marL="0" lvl="0" indent="0" algn="just" rtl="0">
              <a:spcBef>
                <a:spcPts val="480"/>
              </a:spcBef>
              <a:spcAft>
                <a:spcPts val="0"/>
              </a:spcAft>
              <a:buClr>
                <a:schemeClr val="dk1"/>
              </a:buClr>
              <a:buSzPts val="2400"/>
              <a:buNone/>
            </a:pPr>
            <a:r>
              <a:rPr lang="en-US" sz="2400"/>
              <a:t>6. Why we need the machine Learning in data science?</a:t>
            </a:r>
            <a:endParaRPr/>
          </a:p>
          <a:p>
            <a:pPr marL="0" lvl="0" indent="0" algn="just" rtl="0">
              <a:spcBef>
                <a:spcPts val="480"/>
              </a:spcBef>
              <a:spcAft>
                <a:spcPts val="0"/>
              </a:spcAft>
              <a:buClr>
                <a:schemeClr val="dk1"/>
              </a:buClr>
              <a:buSzPts val="2400"/>
              <a:buNone/>
            </a:pPr>
            <a:r>
              <a:rPr lang="en-US" sz="2400"/>
              <a:t>7.Explain general techniques for handling volumes of data?  </a:t>
            </a:r>
            <a:endParaRPr/>
          </a:p>
          <a:p>
            <a:pPr marL="0" lvl="0" indent="0" algn="just" rtl="0">
              <a:spcBef>
                <a:spcPts val="480"/>
              </a:spcBef>
              <a:spcAft>
                <a:spcPts val="0"/>
              </a:spcAft>
              <a:buClr>
                <a:schemeClr val="dk1"/>
              </a:buClr>
              <a:buSzPts val="2400"/>
              <a:buNone/>
            </a:pPr>
            <a:r>
              <a:rPr lang="en-US" sz="2400"/>
              <a:t>8.What are the problems face when handling large data?</a:t>
            </a:r>
            <a:endParaRPr/>
          </a:p>
          <a:p>
            <a:pPr marL="0" lvl="0" indent="0" algn="just" rtl="0">
              <a:spcBef>
                <a:spcPts val="480"/>
              </a:spcBef>
              <a:spcAft>
                <a:spcPts val="0"/>
              </a:spcAft>
              <a:buClr>
                <a:schemeClr val="dk1"/>
              </a:buClr>
              <a:buSzPts val="2400"/>
              <a:buNone/>
            </a:pPr>
            <a:r>
              <a:rPr lang="en-US" sz="2400"/>
              <a:t>9.Explain different stages of data Science?</a:t>
            </a:r>
            <a:endParaRPr/>
          </a:p>
          <a:p>
            <a:pPr marL="0" lvl="0" indent="0" algn="just" rtl="0">
              <a:spcBef>
                <a:spcPts val="480"/>
              </a:spcBef>
              <a:spcAft>
                <a:spcPts val="0"/>
              </a:spcAft>
              <a:buClr>
                <a:schemeClr val="dk1"/>
              </a:buClr>
              <a:buSzPts val="2400"/>
              <a:buNone/>
            </a:pPr>
            <a:r>
              <a:rPr lang="en-US" sz="2400"/>
              <a:t>10.Difference between data Analysis and analytics?</a:t>
            </a:r>
            <a:endParaRPr/>
          </a:p>
          <a:p>
            <a:pPr marL="342900" lvl="0" indent="-190500" algn="just" rtl="0">
              <a:spcBef>
                <a:spcPts val="480"/>
              </a:spcBef>
              <a:spcAft>
                <a:spcPts val="0"/>
              </a:spcAft>
              <a:buClr>
                <a:schemeClr val="dk1"/>
              </a:buClr>
              <a:buSzPts val="2400"/>
              <a:buNone/>
            </a:pPr>
            <a:endParaRPr sz="2400"/>
          </a:p>
          <a:p>
            <a:pPr marL="342900" lvl="0" indent="-190500" algn="just" rtl="0">
              <a:spcBef>
                <a:spcPts val="480"/>
              </a:spcBef>
              <a:spcAft>
                <a:spcPts val="0"/>
              </a:spcAft>
              <a:buClr>
                <a:schemeClr val="dk1"/>
              </a:buClr>
              <a:buSzPts val="2400"/>
              <a:buNone/>
            </a:pPr>
            <a:endParaRPr sz="2400"/>
          </a:p>
        </p:txBody>
      </p:sp>
      <p:sp>
        <p:nvSpPr>
          <p:cNvPr id="2156" name="Google Shape;2156;p136"/>
          <p:cNvSpPr txBox="1">
            <a:spLocks noGrp="1"/>
          </p:cNvSpPr>
          <p:nvPr>
            <p:ph type="ftr" idx="11"/>
          </p:nvPr>
        </p:nvSpPr>
        <p:spPr>
          <a:xfrm>
            <a:off x="3124200" y="6356350"/>
            <a:ext cx="3886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UNIT 05     Data Analytics</a:t>
            </a:r>
            <a:endParaRPr dirty="0"/>
          </a:p>
        </p:txBody>
      </p:sp>
      <p:pic>
        <p:nvPicPr>
          <p:cNvPr id="8" name="Picture 7">
            <a:extLst>
              <a:ext uri="{FF2B5EF4-FFF2-40B4-BE49-F238E27FC236}">
                <a16:creationId xmlns:a16="http://schemas.microsoft.com/office/drawing/2014/main" id="{829F11F7-3A46-3656-8121-BFFDB320B355}"/>
              </a:ext>
            </a:extLst>
          </p:cNvPr>
          <p:cNvPicPr>
            <a:picLocks noChangeAspect="1"/>
          </p:cNvPicPr>
          <p:nvPr/>
        </p:nvPicPr>
        <p:blipFill>
          <a:blip r:embed="rId4"/>
          <a:stretch>
            <a:fillRect/>
          </a:stretch>
        </p:blipFill>
        <p:spPr>
          <a:xfrm>
            <a:off x="0" y="-9524"/>
            <a:ext cx="1378974" cy="838194"/>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D77F700-75AA-47C6-BFD6-560A6B583A50}" type="datetime1">
              <a:rPr lang="en-US" smtClean="0"/>
              <a:t>12/2/24</a:t>
            </a:fld>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134</a:t>
            </a:fld>
            <a:endParaRPr lang="en-US" dirty="0"/>
          </a:p>
        </p:txBody>
      </p:sp>
      <p:sp>
        <p:nvSpPr>
          <p:cNvPr id="10" name="Content Placeholder 8">
            <a:extLst>
              <a:ext uri="{FF2B5EF4-FFF2-40B4-BE49-F238E27FC236}">
                <a16:creationId xmlns:a16="http://schemas.microsoft.com/office/drawing/2014/main" id="{03236AB2-34D3-4D36-9A9C-1FC4A27F8EC4}"/>
              </a:ext>
            </a:extLst>
          </p:cNvPr>
          <p:cNvSpPr txBox="1">
            <a:spLocks/>
          </p:cNvSpPr>
          <p:nvPr/>
        </p:nvSpPr>
        <p:spPr>
          <a:xfrm>
            <a:off x="533400" y="2179637"/>
            <a:ext cx="8229600" cy="4525963"/>
          </a:xfrm>
          <a:prstGeom prst="rect">
            <a:avLst/>
          </a:prstGeom>
          <a:noFill/>
        </p:spPr>
        <p:txBody>
          <a:bodyPr wrap="none" lIns="91440" tIns="45720" rIns="91440" bIns="4572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2" name="Footer Placeholder 1">
            <a:extLst>
              <a:ext uri="{FF2B5EF4-FFF2-40B4-BE49-F238E27FC236}">
                <a16:creationId xmlns:a16="http://schemas.microsoft.com/office/drawing/2014/main" id="{A4F46CFB-F9FA-4D9D-A54A-53003DBB717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pic>
        <p:nvPicPr>
          <p:cNvPr id="6" name="Picture 5">
            <a:extLst>
              <a:ext uri="{FF2B5EF4-FFF2-40B4-BE49-F238E27FC236}">
                <a16:creationId xmlns:a16="http://schemas.microsoft.com/office/drawing/2014/main" id="{522060FC-40A8-4636-D69D-3CF3EB619ED2}"/>
              </a:ext>
            </a:extLst>
          </p:cNvPr>
          <p:cNvPicPr>
            <a:picLocks noChangeAspect="1"/>
          </p:cNvPicPr>
          <p:nvPr/>
        </p:nvPicPr>
        <p:blipFill>
          <a:blip r:embed="rId2"/>
          <a:stretch>
            <a:fillRect/>
          </a:stretch>
        </p:blipFill>
        <p:spPr>
          <a:xfrm>
            <a:off x="0" y="-9524"/>
            <a:ext cx="1378974" cy="8381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457200" y="1600200"/>
          <a:ext cx="7786689" cy="1381998"/>
        </p:xfrm>
        <a:graphic>
          <a:graphicData uri="http://schemas.openxmlformats.org/drawingml/2006/table">
            <a:tbl>
              <a:tblPr firstRow="1" bandRow="1">
                <a:tableStyleId>{5C22544A-7EE6-4342-B048-85BDC9FD1C3A}</a:tableStyleId>
              </a:tblPr>
              <a:tblGrid>
                <a:gridCol w="2595563">
                  <a:extLst>
                    <a:ext uri="{9D8B030D-6E8A-4147-A177-3AD203B41FA5}">
                      <a16:colId xmlns:a16="http://schemas.microsoft.com/office/drawing/2014/main" val="20000"/>
                    </a:ext>
                  </a:extLst>
                </a:gridCol>
                <a:gridCol w="2595563">
                  <a:extLst>
                    <a:ext uri="{9D8B030D-6E8A-4147-A177-3AD203B41FA5}">
                      <a16:colId xmlns:a16="http://schemas.microsoft.com/office/drawing/2014/main" val="20001"/>
                    </a:ext>
                  </a:extLst>
                </a:gridCol>
                <a:gridCol w="2595563">
                  <a:extLst>
                    <a:ext uri="{9D8B030D-6E8A-4147-A177-3AD203B41FA5}">
                      <a16:colId xmlns:a16="http://schemas.microsoft.com/office/drawing/2014/main" val="20002"/>
                    </a:ext>
                  </a:extLst>
                </a:gridCol>
              </a:tblGrid>
              <a:tr h="370946">
                <a:tc>
                  <a:txBody>
                    <a:bodyPr/>
                    <a:lstStyle/>
                    <a:p>
                      <a:r>
                        <a:rPr lang="en-US" sz="1800" dirty="0"/>
                        <a:t>Semester</a:t>
                      </a:r>
                      <a:r>
                        <a:rPr lang="en-US" sz="1800" baseline="0" dirty="0"/>
                        <a:t> &amp; Section</a:t>
                      </a:r>
                    </a:p>
                    <a:p>
                      <a:endParaRPr lang="en-IN" sz="1800" dirty="0"/>
                    </a:p>
                  </a:txBody>
                  <a:tcPr marL="91434" marR="91434" marT="45733" marB="45733"/>
                </a:tc>
                <a:tc>
                  <a:txBody>
                    <a:bodyPr/>
                    <a:lstStyle/>
                    <a:p>
                      <a:r>
                        <a:rPr lang="en-US" sz="1800" dirty="0"/>
                        <a:t>Subject Code</a:t>
                      </a:r>
                      <a:endParaRPr lang="en-IN" sz="1800" dirty="0"/>
                    </a:p>
                  </a:txBody>
                  <a:tcPr marL="91434" marR="91434" marT="45733" marB="45733"/>
                </a:tc>
                <a:tc>
                  <a:txBody>
                    <a:bodyPr/>
                    <a:lstStyle/>
                    <a:p>
                      <a:r>
                        <a:rPr lang="en-US" sz="1800" dirty="0"/>
                        <a:t>Result</a:t>
                      </a:r>
                      <a:endParaRPr lang="en-IN" sz="1800" dirty="0"/>
                    </a:p>
                  </a:txBody>
                  <a:tcPr marL="91434" marR="91434" marT="45733" marB="45733"/>
                </a:tc>
                <a:extLst>
                  <a:ext uri="{0D108BD9-81ED-4DB2-BD59-A6C34878D82A}">
                    <a16:rowId xmlns:a16="http://schemas.microsoft.com/office/drawing/2014/main" val="10000"/>
                  </a:ext>
                </a:extLst>
              </a:tr>
              <a:tr h="370946">
                <a:tc>
                  <a:txBody>
                    <a:bodyPr/>
                    <a:lstStyle/>
                    <a:p>
                      <a:endParaRPr lang="en-IN" sz="1800" dirty="0"/>
                    </a:p>
                  </a:txBody>
                  <a:tcPr marL="91434" marR="91434" marT="45733" marB="45733"/>
                </a:tc>
                <a:tc>
                  <a:txBody>
                    <a:bodyPr/>
                    <a:lstStyle/>
                    <a:p>
                      <a:endParaRPr lang="en-IN" sz="1800" dirty="0"/>
                    </a:p>
                  </a:txBody>
                  <a:tcPr marL="91434" marR="91434" marT="45733" marB="45733"/>
                </a:tc>
                <a:tc>
                  <a:txBody>
                    <a:bodyPr/>
                    <a:lstStyle/>
                    <a:p>
                      <a:endParaRPr lang="en-IN" sz="1800" dirty="0"/>
                    </a:p>
                  </a:txBody>
                  <a:tcPr marL="91434" marR="91434" marT="45733" marB="45733"/>
                </a:tc>
                <a:extLst>
                  <a:ext uri="{0D108BD9-81ED-4DB2-BD59-A6C34878D82A}">
                    <a16:rowId xmlns:a16="http://schemas.microsoft.com/office/drawing/2014/main" val="10001"/>
                  </a:ext>
                </a:extLst>
              </a:tr>
              <a:tr h="370946">
                <a:tc>
                  <a:txBody>
                    <a:bodyPr/>
                    <a:lstStyle/>
                    <a:p>
                      <a:endParaRPr lang="en-IN" sz="1800" dirty="0"/>
                    </a:p>
                  </a:txBody>
                  <a:tcPr marL="91434" marR="91434" marT="45733" marB="45733"/>
                </a:tc>
                <a:tc>
                  <a:txBody>
                    <a:bodyPr/>
                    <a:lstStyle/>
                    <a:p>
                      <a:endParaRPr lang="en-IN" sz="1800" dirty="0"/>
                    </a:p>
                  </a:txBody>
                  <a:tcPr marL="91434" marR="91434" marT="45733" marB="45733"/>
                </a:tc>
                <a:tc>
                  <a:txBody>
                    <a:bodyPr/>
                    <a:lstStyle/>
                    <a:p>
                      <a:endParaRPr lang="en-IN" sz="1800" dirty="0"/>
                    </a:p>
                  </a:txBody>
                  <a:tcPr marL="91434" marR="91434" marT="45733" marB="45733"/>
                </a:tc>
                <a:extLst>
                  <a:ext uri="{0D108BD9-81ED-4DB2-BD59-A6C34878D82A}">
                    <a16:rowId xmlns:a16="http://schemas.microsoft.com/office/drawing/2014/main" val="10002"/>
                  </a:ext>
                </a:extLst>
              </a:tr>
            </a:tbl>
          </a:graphicData>
        </a:graphic>
      </p:graphicFrame>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1FF51E4-F168-47CB-8FD7-72F750082A2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3124200" y="6356351"/>
            <a:ext cx="3962400" cy="36512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9478"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0D360E-B8EB-4612-9283-75D78DD36D96}"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7" name="Title 1"/>
          <p:cNvSpPr txBox="1">
            <a:spLocks/>
          </p:cNvSpPr>
          <p:nvPr/>
        </p:nvSpPr>
        <p:spPr>
          <a:xfrm>
            <a:off x="1371600" y="0"/>
            <a:ext cx="7772400" cy="908050"/>
          </a:xfrm>
          <a:prstGeom prst="rect">
            <a:avLst/>
          </a:prstGeom>
        </p:spPr>
        <p:style>
          <a:lnRef idx="1">
            <a:schemeClr val="accent5"/>
          </a:lnRef>
          <a:fillRef idx="2">
            <a:schemeClr val="accent5"/>
          </a:fillRef>
          <a:effectRef idx="1">
            <a:schemeClr val="accent5"/>
          </a:effectRef>
          <a:fontRef idx="minor">
            <a:schemeClr val="dk1"/>
          </a:fontRef>
        </p:style>
        <p:txBody>
          <a:bodyPr lIns="99276" tIns="49638" rIns="99276" bIns="49638" anchor="ctr"/>
          <a:lstStyle/>
          <a:p>
            <a:pPr marL="0" marR="0" lvl="0" indent="0" algn="ctr" defTabSz="99276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Faculty wise Result Analysis</a:t>
            </a:r>
          </a:p>
        </p:txBody>
      </p:sp>
      <p:pic>
        <p:nvPicPr>
          <p:cNvPr id="8" name="Picture 7">
            <a:extLst>
              <a:ext uri="{FF2B5EF4-FFF2-40B4-BE49-F238E27FC236}">
                <a16:creationId xmlns:a16="http://schemas.microsoft.com/office/drawing/2014/main" id="{5F29DC9E-5CE4-8A87-D183-81A63C0EBD40}"/>
              </a:ext>
            </a:extLst>
          </p:cNvPr>
          <p:cNvPicPr>
            <a:picLocks noChangeAspect="1"/>
          </p:cNvPicPr>
          <p:nvPr/>
        </p:nvPicPr>
        <p:blipFill>
          <a:blip r:embed="rId2"/>
          <a:stretch>
            <a:fillRect/>
          </a:stretch>
        </p:blipFill>
        <p:spPr>
          <a:xfrm>
            <a:off x="0" y="0"/>
            <a:ext cx="1378974" cy="838194"/>
          </a:xfrm>
          <a:prstGeom prst="rect">
            <a:avLst/>
          </a:prstGeom>
        </p:spPr>
      </p:pic>
    </p:spTree>
    <p:extLst>
      <p:ext uri="{BB962C8B-B14F-4D97-AF65-F5344CB8AC3E}">
        <p14:creationId xmlns:p14="http://schemas.microsoft.com/office/powerpoint/2010/main" val="1961390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Content Placeholder 8" descr="qs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703388"/>
            <a:ext cx="8229600" cy="4318000"/>
          </a:xfrm>
        </p:spPr>
      </p:pic>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60DD92-7374-435E-94FE-BA8EB432A5F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3124200" y="6416675"/>
            <a:ext cx="3886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2533"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F2A384-8148-42EA-8C4E-A0B7D761A914}"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7" name="Title 1"/>
          <p:cNvSpPr txBox="1">
            <a:spLocks noGrp="1"/>
          </p:cNvSpPr>
          <p:nvPr>
            <p:ph type="title"/>
          </p:nvPr>
        </p:nvSpPr>
        <p:spPr>
          <a:xfrm>
            <a:off x="1371600" y="0"/>
            <a:ext cx="7772400" cy="889000"/>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a:bodyPr>
          <a:lstStyle/>
          <a:p>
            <a:pPr defTabSz="992764" eaLnBrk="1" fontAlgn="auto" hangingPunct="1">
              <a:spcAft>
                <a:spcPts val="0"/>
              </a:spcAft>
              <a:defRPr/>
            </a:pPr>
            <a:r>
              <a:rPr lang="en-US" sz="2400" dirty="0">
                <a:latin typeface="Times New Roman" panose="02020603050405020304" pitchFamily="18" charset="0"/>
                <a:cs typeface="Times New Roman" panose="02020603050405020304" pitchFamily="18" charset="0"/>
              </a:rPr>
              <a:t>End Semester Question Paper Templates (Offline Pattern/Online Pattern</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22535" name="Picture 9" descr="NIET LOG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5400"/>
            <a:ext cx="13192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596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4413DBF-89E4-4A3D-94DC-DC509DC637B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3124200" y="6356350"/>
            <a:ext cx="39624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3556"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D65613-407A-4325-BC95-30E489B3B31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7" name="Title 1"/>
          <p:cNvSpPr txBox="1">
            <a:spLocks noGrp="1"/>
          </p:cNvSpPr>
          <p:nvPr>
            <p:ph type="title"/>
          </p:nvPr>
        </p:nvSpPr>
        <p:spPr>
          <a:xfrm>
            <a:off x="1304925" y="-19050"/>
            <a:ext cx="7848600" cy="876300"/>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a:bodyPr>
          <a:lstStyle/>
          <a:p>
            <a:pPr defTabSz="992764" eaLnBrk="1" fontAlgn="auto" hangingPunct="1">
              <a:spcAft>
                <a:spcPts val="0"/>
              </a:spcAft>
              <a:defRPr/>
            </a:pPr>
            <a:r>
              <a:rPr lang="en-US" sz="2400" dirty="0">
                <a:latin typeface="Times New Roman" panose="02020603050405020304" pitchFamily="18" charset="0"/>
                <a:cs typeface="Times New Roman" panose="02020603050405020304" pitchFamily="18" charset="0"/>
              </a:rPr>
              <a:t>End Semester Question Paper Templates (Offline Pattern/Online Pattern</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23558" name="Content Placeholder 10" descr="qs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006600"/>
            <a:ext cx="8229600" cy="3454400"/>
          </a:xfrm>
        </p:spPr>
      </p:pic>
      <p:pic>
        <p:nvPicPr>
          <p:cNvPr id="23559" name="Picture 2" descr="C:\Users\admin\Desktop\LOGONI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85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345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60A192-2998-438D-A01A-D74FB1CA035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3124200" y="6356350"/>
            <a:ext cx="4038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4580"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8BFA77-4E92-4C4B-92CA-C62D6A9C003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7" name="Title 1"/>
          <p:cNvSpPr txBox="1">
            <a:spLocks noGrp="1"/>
          </p:cNvSpPr>
          <p:nvPr>
            <p:ph type="title"/>
          </p:nvPr>
        </p:nvSpPr>
        <p:spPr>
          <a:xfrm>
            <a:off x="1295400" y="-25400"/>
            <a:ext cx="7772400" cy="812800"/>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a:bodyPr>
          <a:lstStyle/>
          <a:p>
            <a:pPr defTabSz="992764" eaLnBrk="1" fontAlgn="auto" hangingPunct="1">
              <a:spcAft>
                <a:spcPts val="0"/>
              </a:spcAft>
              <a:defRPr/>
            </a:pPr>
            <a:r>
              <a:rPr lang="en-US" sz="2400" dirty="0">
                <a:latin typeface="Times New Roman" panose="02020603050405020304" pitchFamily="18" charset="0"/>
                <a:cs typeface="Times New Roman" panose="02020603050405020304" pitchFamily="18" charset="0"/>
              </a:rPr>
              <a:t>End Semester Question Paper Templates (Offline Pattern/Online Pattern</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24582" name="Content Placeholder 12" descr="qs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301875"/>
            <a:ext cx="8229600" cy="3122613"/>
          </a:xfrm>
        </p:spPr>
      </p:pic>
      <p:pic>
        <p:nvPicPr>
          <p:cNvPr id="24583" name="Picture 8" descr="NIET LOG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5400"/>
            <a:ext cx="1295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323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0A712A6-6D73-426E-88F4-F231BCA05CD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3124200" y="6356350"/>
            <a:ext cx="3657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5604"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908695-90E4-411C-8697-FCE00D14AA7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7" name="Title 1"/>
          <p:cNvSpPr txBox="1">
            <a:spLocks noGrp="1"/>
          </p:cNvSpPr>
          <p:nvPr>
            <p:ph type="title"/>
          </p:nvPr>
        </p:nvSpPr>
        <p:spPr>
          <a:xfrm>
            <a:off x="1371600" y="-46038"/>
            <a:ext cx="7772400" cy="812801"/>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a:bodyPr>
          <a:lstStyle/>
          <a:p>
            <a:pPr defTabSz="992764" eaLnBrk="1" fontAlgn="auto" hangingPunct="1">
              <a:spcAft>
                <a:spcPts val="0"/>
              </a:spcAft>
              <a:defRPr/>
            </a:pPr>
            <a:r>
              <a:rPr lang="en-US" sz="2400" dirty="0">
                <a:latin typeface="Times New Roman" panose="02020603050405020304" pitchFamily="18" charset="0"/>
                <a:cs typeface="Times New Roman" panose="02020603050405020304" pitchFamily="18" charset="0"/>
              </a:rPr>
              <a:t>End Semester Question Paper Templates (Offline Pattern/Online Pattern</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25606" name="Content Placeholder 10" descr="qs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108200"/>
            <a:ext cx="8229600" cy="3336925"/>
          </a:xfrm>
        </p:spPr>
      </p:pic>
      <p:pic>
        <p:nvPicPr>
          <p:cNvPr id="25607" name="Picture 8" descr="NIET LOG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6038"/>
            <a:ext cx="1295400" cy="812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9352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099782-81AB-4D30-89FA-6F68CEE111C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3124200" y="6356350"/>
            <a:ext cx="3657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628"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3501EF-4A2C-474F-99F5-DE8B8408689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7" name="Title 1"/>
          <p:cNvSpPr txBox="1">
            <a:spLocks noGrp="1"/>
          </p:cNvSpPr>
          <p:nvPr>
            <p:ph type="title"/>
          </p:nvPr>
        </p:nvSpPr>
        <p:spPr>
          <a:xfrm>
            <a:off x="1295400" y="12700"/>
            <a:ext cx="7848600" cy="630238"/>
          </a:xfrm>
        </p:spPr>
        <p:style>
          <a:lnRef idx="1">
            <a:schemeClr val="accent5"/>
          </a:lnRef>
          <a:fillRef idx="2">
            <a:schemeClr val="accent5"/>
          </a:fillRef>
          <a:effectRef idx="1">
            <a:schemeClr val="accent5"/>
          </a:effectRef>
          <a:fontRef idx="minor">
            <a:schemeClr val="dk1"/>
          </a:fontRef>
        </p:style>
        <p:txBody>
          <a:bodyPr lIns="68580" tIns="34290" rIns="68580" bIns="34290" rtlCol="0">
            <a:normAutofit fontScale="90000"/>
          </a:bodyPr>
          <a:lstStyle/>
          <a:p>
            <a:pPr defTabSz="992764" eaLnBrk="1" fontAlgn="auto" hangingPunct="1">
              <a:spcAft>
                <a:spcPts val="0"/>
              </a:spcAft>
              <a:defRPr/>
            </a:pPr>
            <a:r>
              <a:rPr lang="en-US" sz="2400" dirty="0">
                <a:latin typeface="Times New Roman" panose="02020603050405020304" pitchFamily="18" charset="0"/>
                <a:cs typeface="Times New Roman" panose="02020603050405020304" pitchFamily="18" charset="0"/>
              </a:rPr>
              <a:t>End Semester Question Paper Templates (Offline Pattern/Online Pattern</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26630" name="Picture 2" descr="E:\NIET\Project\xLogo11.png.pagespeed.ic.pydHLuCQEZ.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585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Content Placeholder 10" descr="qs9.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784350"/>
            <a:ext cx="8229600" cy="4157663"/>
          </a:xfrm>
        </p:spPr>
      </p:pic>
      <p:pic>
        <p:nvPicPr>
          <p:cNvPr id="26632" name="Picture 8" descr="NIET LOG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5400"/>
            <a:ext cx="1295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7095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2</a:t>
            </a:fld>
            <a:endParaRPr lang="en-US" dirty="0">
              <a:solidFill>
                <a:schemeClr val="tx1"/>
              </a:solidFill>
            </a:endParaRPr>
          </a:p>
        </p:txBody>
      </p:sp>
      <p:graphicFrame>
        <p:nvGraphicFramePr>
          <p:cNvPr id="8" name="Content Placeholder 7">
            <a:extLst>
              <a:ext uri="{FF2B5EF4-FFF2-40B4-BE49-F238E27FC236}">
                <a16:creationId xmlns:a16="http://schemas.microsoft.com/office/drawing/2014/main" id="{2BF54CEA-ED11-4E7D-9E9C-EE819DFA5B2E}"/>
              </a:ext>
            </a:extLst>
          </p:cNvPr>
          <p:cNvGraphicFramePr>
            <a:graphicFrameLocks/>
          </p:cNvGraphicFramePr>
          <p:nvPr/>
        </p:nvGraphicFramePr>
        <p:xfrm>
          <a:off x="1981200" y="3797384"/>
          <a:ext cx="5672462" cy="1186985"/>
        </p:xfrm>
        <a:graphic>
          <a:graphicData uri="http://schemas.openxmlformats.org/drawingml/2006/table">
            <a:tbl>
              <a:tblPr firstRow="1" firstCol="1" bandRow="1">
                <a:tableStyleId>{3B4B98B0-60AC-42C2-AFA5-B58CD77FA1E5}</a:tableStyleId>
              </a:tblPr>
              <a:tblGrid>
                <a:gridCol w="2193492">
                  <a:extLst>
                    <a:ext uri="{9D8B030D-6E8A-4147-A177-3AD203B41FA5}">
                      <a16:colId xmlns:a16="http://schemas.microsoft.com/office/drawing/2014/main" val="2727740888"/>
                    </a:ext>
                  </a:extLst>
                </a:gridCol>
                <a:gridCol w="3478970">
                  <a:extLst>
                    <a:ext uri="{9D8B030D-6E8A-4147-A177-3AD203B41FA5}">
                      <a16:colId xmlns:a16="http://schemas.microsoft.com/office/drawing/2014/main" val="3372878913"/>
                    </a:ext>
                  </a:extLst>
                </a:gridCol>
              </a:tblGrid>
              <a:tr h="549712">
                <a:tc>
                  <a:txBody>
                    <a:bodyPr/>
                    <a:lstStyle/>
                    <a:p>
                      <a:pPr marL="0" marR="0" algn="ctr" fontAlgn="t">
                        <a:lnSpc>
                          <a:spcPct val="107000"/>
                        </a:lnSpc>
                        <a:spcBef>
                          <a:spcPts val="0"/>
                        </a:spcBef>
                        <a:spcAft>
                          <a:spcPts val="0"/>
                        </a:spcAft>
                      </a:pPr>
                      <a:r>
                        <a:rPr lang="en-US" sz="2500" b="0" u="none" strike="noStrike" dirty="0">
                          <a:effectLst/>
                        </a:rPr>
                        <a:t>L T P</a:t>
                      </a:r>
                      <a:endParaRPr lang="en-US" sz="3800" b="0" i="0" u="none" strike="noStrike" dirty="0">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500" b="0" u="none" strike="noStrike" dirty="0">
                          <a:effectLst/>
                        </a:rPr>
                        <a:t>Credits</a:t>
                      </a:r>
                      <a:endParaRPr lang="en-US" sz="3800" b="0" i="0" u="none" strike="noStrike" dirty="0">
                        <a:effectLst/>
                        <a:latin typeface="Arial" panose="020B0604020202020204" pitchFamily="34" charset="0"/>
                      </a:endParaRPr>
                    </a:p>
                  </a:txBody>
                  <a:tcPr marL="141446" marR="141446" marT="19646" marB="0"/>
                </a:tc>
                <a:extLst>
                  <a:ext uri="{0D108BD9-81ED-4DB2-BD59-A6C34878D82A}">
                    <a16:rowId xmlns:a16="http://schemas.microsoft.com/office/drawing/2014/main" val="2422298466"/>
                  </a:ext>
                </a:extLst>
              </a:tr>
              <a:tr h="637273">
                <a:tc>
                  <a:txBody>
                    <a:bodyPr/>
                    <a:lstStyle/>
                    <a:p>
                      <a:pPr marL="0" marR="0" algn="ctr" fontAlgn="t">
                        <a:lnSpc>
                          <a:spcPct val="107000"/>
                        </a:lnSpc>
                        <a:spcBef>
                          <a:spcPts val="0"/>
                        </a:spcBef>
                        <a:spcAft>
                          <a:spcPts val="0"/>
                        </a:spcAft>
                      </a:pPr>
                      <a:r>
                        <a:rPr lang="en-US" sz="2500" b="0" u="none" strike="noStrike" dirty="0">
                          <a:effectLst/>
                        </a:rPr>
                        <a:t>3 – 0 – 0</a:t>
                      </a:r>
                      <a:endParaRPr lang="en-US" sz="3800" b="0" i="0" u="none" strike="noStrike" dirty="0">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400" b="0" i="0" u="none" strike="noStrike" dirty="0">
                          <a:effectLst/>
                          <a:latin typeface="Arial" panose="020B0604020202020204" pitchFamily="34" charset="0"/>
                        </a:rPr>
                        <a:t>3</a:t>
                      </a:r>
                    </a:p>
                  </a:txBody>
                  <a:tcPr marL="141446" marR="141446" marT="19646" marB="0"/>
                </a:tc>
                <a:extLst>
                  <a:ext uri="{0D108BD9-81ED-4DB2-BD59-A6C34878D82A}">
                    <a16:rowId xmlns:a16="http://schemas.microsoft.com/office/drawing/2014/main" val="141603377"/>
                  </a:ext>
                </a:extLst>
              </a:tr>
            </a:tbl>
          </a:graphicData>
        </a:graphic>
      </p:graphicFrame>
      <p:sp>
        <p:nvSpPr>
          <p:cNvPr id="9" name="Content Placeholder 5">
            <a:extLst>
              <a:ext uri="{FF2B5EF4-FFF2-40B4-BE49-F238E27FC236}">
                <a16:creationId xmlns:a16="http://schemas.microsoft.com/office/drawing/2014/main" id="{691A3D75-66A7-49DC-9380-D7B99BBAFBF5}"/>
              </a:ext>
            </a:extLst>
          </p:cNvPr>
          <p:cNvSpPr txBox="1">
            <a:spLocks/>
          </p:cNvSpPr>
          <p:nvPr/>
        </p:nvSpPr>
        <p:spPr>
          <a:xfrm>
            <a:off x="838200" y="1143792"/>
            <a:ext cx="7285265" cy="384057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B. Tech (Data Science)  </a:t>
            </a:r>
          </a:p>
          <a:p>
            <a:r>
              <a:rPr lang="en-US" sz="2400" dirty="0"/>
              <a:t>Fifth Semester</a:t>
            </a:r>
          </a:p>
          <a:p>
            <a:r>
              <a:rPr lang="en-IN" sz="2400" dirty="0"/>
              <a:t>Professional Elective Course</a:t>
            </a:r>
            <a:r>
              <a:rPr lang="en-US" sz="2400" b="1" dirty="0"/>
              <a:t>   </a:t>
            </a:r>
          </a:p>
          <a:p>
            <a:pPr marL="0" indent="0">
              <a:buNone/>
            </a:pPr>
            <a:r>
              <a:rPr lang="en-US" sz="2400" b="1" dirty="0"/>
              <a:t>                  </a:t>
            </a:r>
          </a:p>
          <a:p>
            <a:pPr marL="0" indent="0" algn="ctr">
              <a:lnSpc>
                <a:spcPct val="115000"/>
              </a:lnSpc>
              <a:spcBef>
                <a:spcPts val="0"/>
              </a:spcBef>
              <a:spcAft>
                <a:spcPts val="750"/>
              </a:spcAft>
              <a:buNone/>
            </a:pPr>
            <a:r>
              <a:rPr lang="en-US" sz="2400" b="1" dirty="0"/>
              <a:t> </a:t>
            </a:r>
            <a:r>
              <a:rPr lang="en-US" sz="2400" b="1" spc="4" dirty="0">
                <a:latin typeface="Times New Roman" panose="02020603050405020304" pitchFamily="18" charset="0"/>
                <a:ea typeface="Times New Roman" panose="02020603050405020304" pitchFamily="18" charset="0"/>
              </a:rPr>
              <a:t>DATA ANALYTICS</a:t>
            </a:r>
            <a:endParaRPr lang="en-US" sz="2400" dirty="0"/>
          </a:p>
        </p:txBody>
      </p:sp>
      <p:sp>
        <p:nvSpPr>
          <p:cNvPr id="3" name="Date Placeholder 2"/>
          <p:cNvSpPr>
            <a:spLocks noGrp="1"/>
          </p:cNvSpPr>
          <p:nvPr>
            <p:ph type="dt" sz="half" idx="10"/>
          </p:nvPr>
        </p:nvSpPr>
        <p:spPr/>
        <p:txBody>
          <a:bodyPr/>
          <a:lstStyle/>
          <a:p>
            <a:fld id="{03DC1498-6B6D-4EBB-BD7C-0F1E4F7031E4}" type="datetime1">
              <a:rPr lang="en-US" smtClean="0">
                <a:solidFill>
                  <a:schemeClr val="tx1"/>
                </a:solidFill>
              </a:rPr>
              <a:t>12/2/24</a:t>
            </a:fld>
            <a:endParaRPr lang="en-US" dirty="0">
              <a:solidFill>
                <a:schemeClr val="tx1"/>
              </a:solidFill>
            </a:endParaRPr>
          </a:p>
        </p:txBody>
      </p:sp>
      <p:sp>
        <p:nvSpPr>
          <p:cNvPr id="14" name="Title 1">
            <a:extLst>
              <a:ext uri="{FF2B5EF4-FFF2-40B4-BE49-F238E27FC236}">
                <a16:creationId xmlns:a16="http://schemas.microsoft.com/office/drawing/2014/main" id="{D2283B93-54FE-41F0-81CE-7D376FC42D7B}"/>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3000" dirty="0"/>
              <a:t>Evaluation Scheme</a:t>
            </a:r>
          </a:p>
        </p:txBody>
      </p:sp>
      <p:sp>
        <p:nvSpPr>
          <p:cNvPr id="2" name="Footer Placeholder 1">
            <a:extLst>
              <a:ext uri="{FF2B5EF4-FFF2-40B4-BE49-F238E27FC236}">
                <a16:creationId xmlns:a16="http://schemas.microsoft.com/office/drawing/2014/main" id="{AD729389-6727-470A-ACBC-5F4CFD28B8DD}"/>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pic>
        <p:nvPicPr>
          <p:cNvPr id="10" name="Picture 9">
            <a:extLst>
              <a:ext uri="{FF2B5EF4-FFF2-40B4-BE49-F238E27FC236}">
                <a16:creationId xmlns:a16="http://schemas.microsoft.com/office/drawing/2014/main" id="{BD94B760-BF74-FB3B-698D-1E206A5F29BD}"/>
              </a:ext>
            </a:extLst>
          </p:cNvPr>
          <p:cNvPicPr>
            <a:picLocks noChangeAspect="1"/>
          </p:cNvPicPr>
          <p:nvPr/>
        </p:nvPicPr>
        <p:blipFill>
          <a:blip r:embed="rId3"/>
          <a:stretch>
            <a:fillRect/>
          </a:stretch>
        </p:blipFill>
        <p:spPr>
          <a:xfrm>
            <a:off x="0" y="0"/>
            <a:ext cx="1378974" cy="838194"/>
          </a:xfrm>
          <a:prstGeom prst="rect">
            <a:avLst/>
          </a:prstGeom>
        </p:spPr>
      </p:pic>
    </p:spTree>
    <p:extLst>
      <p:ext uri="{BB962C8B-B14F-4D97-AF65-F5344CB8AC3E}">
        <p14:creationId xmlns:p14="http://schemas.microsoft.com/office/powerpoint/2010/main" val="349765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solidFill>
                  <a:schemeClr val="tx1"/>
                </a:solidFill>
              </a:rPr>
              <a:pPr marL="38100">
                <a:lnSpc>
                  <a:spcPct val="100000"/>
                </a:lnSpc>
              </a:pPr>
              <a:t>20</a:t>
            </a:fld>
            <a:endParaRPr lang="en-US" spc="-5" dirty="0">
              <a:solidFill>
                <a:schemeClr val="tx1"/>
              </a:solidFill>
            </a:endParaRPr>
          </a:p>
        </p:txBody>
      </p:sp>
      <p:sp>
        <p:nvSpPr>
          <p:cNvPr id="5" name="Date Placeholder 4"/>
          <p:cNvSpPr>
            <a:spLocks noGrp="1"/>
          </p:cNvSpPr>
          <p:nvPr>
            <p:ph type="dt" sz="half" idx="10"/>
          </p:nvPr>
        </p:nvSpPr>
        <p:spPr/>
        <p:txBody>
          <a:bodyPr/>
          <a:lstStyle/>
          <a:p>
            <a:fld id="{63B088D3-2EEA-49FF-9DB9-68112113CBAD}" type="datetime1">
              <a:rPr lang="en-US" smtClean="0">
                <a:solidFill>
                  <a:schemeClr val="tx1"/>
                </a:solidFill>
              </a:rPr>
              <a:t>12/2/24</a:t>
            </a:fld>
            <a:endParaRPr lang="en-US" dirty="0">
              <a:solidFill>
                <a:schemeClr val="tx1"/>
              </a:solidFill>
            </a:endParaRPr>
          </a:p>
        </p:txBody>
      </p:sp>
      <p:sp>
        <p:nvSpPr>
          <p:cNvPr id="7" name="TextBox 6">
            <a:extLst>
              <a:ext uri="{FF2B5EF4-FFF2-40B4-BE49-F238E27FC236}">
                <a16:creationId xmlns:a16="http://schemas.microsoft.com/office/drawing/2014/main" id="{0DE197D2-E667-46C0-BB2A-49A8B2E5B579}"/>
              </a:ext>
            </a:extLst>
          </p:cNvPr>
          <p:cNvSpPr txBox="1"/>
          <p:nvPr/>
        </p:nvSpPr>
        <p:spPr>
          <a:xfrm>
            <a:off x="533400" y="856357"/>
            <a:ext cx="8153400" cy="5955348"/>
          </a:xfrm>
          <a:prstGeom prst="rect">
            <a:avLst/>
          </a:prstGeom>
          <a:noFill/>
        </p:spPr>
        <p:txBody>
          <a:bodyPr wrap="square">
            <a:spAutoFit/>
          </a:bodyPr>
          <a:lstStyle/>
          <a:p>
            <a:pPr algn="just" defTabSz="992764" eaLnBrk="1" fontAlgn="auto" hangingPunct="1">
              <a:lnSpc>
                <a:spcPct val="150000"/>
              </a:lnSpc>
              <a:spcAft>
                <a:spcPts val="0"/>
              </a:spcAft>
              <a:defRPr/>
            </a:pPr>
            <a:r>
              <a:rPr lang="en-IN" sz="2000" b="1" dirty="0">
                <a:effectLst/>
                <a:ea typeface="Calibri" panose="020F0502020204030204" pitchFamily="34" charset="0"/>
              </a:rPr>
              <a:t>Unit -5 Data Visualization </a:t>
            </a:r>
            <a:endParaRPr lang="en-IN" sz="2000" dirty="0">
              <a:effectLst/>
              <a:ea typeface="Calibri" panose="020F0502020204030204" pitchFamily="34" charset="0"/>
            </a:endParaRPr>
          </a:p>
          <a:p>
            <a:pPr marR="46990" algn="just">
              <a:lnSpc>
                <a:spcPct val="150000"/>
              </a:lnSpc>
              <a:spcAft>
                <a:spcPts val="800"/>
              </a:spcAft>
            </a:pPr>
            <a:r>
              <a:rPr lang="en-IN" sz="2000" dirty="0">
                <a:effectLst/>
                <a:ea typeface="Calibri" panose="020F0502020204030204" pitchFamily="34" charset="0"/>
                <a:cs typeface="Times New Roman" panose="02020603050405020304" pitchFamily="18" charset="0"/>
              </a:rPr>
              <a:t>Introductions and overview, Debug and troubleshoot installation and configuration of the Tableau. Creating Your First visualization: Getting started with Tableau Software, Using Data file formats, connecting your Data to Tableau, creating basic charts (line, bar charts, Tree maps), Using the Show me panel.</a:t>
            </a:r>
          </a:p>
          <a:p>
            <a:pPr marR="46990" algn="just">
              <a:lnSpc>
                <a:spcPct val="150000"/>
              </a:lnSpc>
              <a:spcAft>
                <a:spcPts val="800"/>
              </a:spcAft>
            </a:pPr>
            <a:r>
              <a:rPr lang="en-IN" sz="2000" dirty="0">
                <a:effectLst/>
                <a:ea typeface="Calibri" panose="020F0502020204030204" pitchFamily="34" charset="0"/>
                <a:cs typeface="Times New Roman" panose="02020603050405020304" pitchFamily="18" charset="0"/>
              </a:rPr>
              <a:t>Tableau Calculations: Overview of SUM, AVR, and Aggregate features Creating custom calculations and fields, Applying new data calculations to your visualization. Manipulating Data in Tableau: Cleaning-up the data with the Data Interpreter, structuring your data, Sorting, and filtering Tableau data, Pivoting Tableau data. </a:t>
            </a:r>
          </a:p>
          <a:p>
            <a:pPr algn="just">
              <a:lnSpc>
                <a:spcPct val="150000"/>
              </a:lnSpc>
            </a:pPr>
            <a:endParaRPr lang="en-US" sz="2800" dirty="0"/>
          </a:p>
        </p:txBody>
      </p:sp>
      <p:sp>
        <p:nvSpPr>
          <p:cNvPr id="3" name="Footer Placeholder 2">
            <a:extLst>
              <a:ext uri="{FF2B5EF4-FFF2-40B4-BE49-F238E27FC236}">
                <a16:creationId xmlns:a16="http://schemas.microsoft.com/office/drawing/2014/main" id="{3DC48204-95A7-4BA8-8A2D-D9E1E0C1243D}"/>
              </a:ext>
            </a:extLst>
          </p:cNvPr>
          <p:cNvSpPr>
            <a:spLocks noGrp="1"/>
          </p:cNvSpPr>
          <p:nvPr>
            <p:ph type="ftr" sz="quarter" idx="11"/>
          </p:nvPr>
        </p:nvSpPr>
        <p:spPr>
          <a:xfrm>
            <a:off x="3124200" y="6356351"/>
            <a:ext cx="3657600" cy="273050"/>
          </a:xfrm>
        </p:spPr>
        <p:txBody>
          <a:bodyPr/>
          <a:lstStyle/>
          <a:p>
            <a:r>
              <a:rPr lang="en-US"/>
              <a:t>UNIT 05     Data Analytics</a:t>
            </a:r>
            <a:endParaRPr lang="en-US" dirty="0"/>
          </a:p>
        </p:txBody>
      </p:sp>
      <p:pic>
        <p:nvPicPr>
          <p:cNvPr id="6" name="Picture 5">
            <a:extLst>
              <a:ext uri="{FF2B5EF4-FFF2-40B4-BE49-F238E27FC236}">
                <a16:creationId xmlns:a16="http://schemas.microsoft.com/office/drawing/2014/main" id="{A0FF0640-0BB3-6EB0-2CE6-E4EE1B1767A2}"/>
              </a:ext>
            </a:extLst>
          </p:cNvPr>
          <p:cNvPicPr>
            <a:picLocks noChangeAspect="1"/>
          </p:cNvPicPr>
          <p:nvPr/>
        </p:nvPicPr>
        <p:blipFill>
          <a:blip r:embed="rId2"/>
          <a:stretch>
            <a:fillRect/>
          </a:stretch>
        </p:blipFill>
        <p:spPr>
          <a:xfrm>
            <a:off x="0" y="-9524"/>
            <a:ext cx="1378974" cy="83819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029200"/>
          </a:xfrm>
        </p:spPr>
        <p:txBody>
          <a:bodyPr>
            <a:normAutofit/>
          </a:bodyPr>
          <a:lstStyle/>
          <a:p>
            <a:pPr algn="just">
              <a:lnSpc>
                <a:spcPct val="150000"/>
              </a:lnSpc>
              <a:buFont typeface="Arial" charset="0"/>
              <a:buNone/>
              <a:defRPr/>
            </a:pPr>
            <a:r>
              <a:rPr lang="en-US" sz="2400" b="1" dirty="0">
                <a:solidFill>
                  <a:schemeClr val="tx2">
                    <a:lumMod val="60000"/>
                    <a:lumOff val="40000"/>
                  </a:schemeClr>
                </a:solidFill>
              </a:rPr>
              <a:t>Prerequisite:- </a:t>
            </a:r>
          </a:p>
          <a:p>
            <a:pPr>
              <a:lnSpc>
                <a:spcPct val="150000"/>
              </a:lnSpc>
              <a:buFont typeface="Arial" charset="0"/>
              <a:buChar char="•"/>
              <a:defRPr/>
            </a:pPr>
            <a:r>
              <a:rPr lang="en-IN" sz="2400" dirty="0">
                <a:ea typeface="Calibri" panose="020F0502020204030204" pitchFamily="34" charset="0"/>
              </a:rPr>
              <a:t>Basic Knowledge of Statistics and Probability</a:t>
            </a:r>
          </a:p>
          <a:p>
            <a:pPr>
              <a:lnSpc>
                <a:spcPct val="150000"/>
              </a:lnSpc>
              <a:buFont typeface="Arial" charset="0"/>
              <a:buChar char="•"/>
              <a:defRPr/>
            </a:pPr>
            <a:r>
              <a:rPr lang="en-US" sz="2400" dirty="0">
                <a:cs typeface="Times New Roman" pitchFamily="18" charset="0"/>
              </a:rPr>
              <a:t>Basic knowledge of Python Programming.</a:t>
            </a:r>
            <a:endParaRPr lang="en-US" sz="2400" dirty="0"/>
          </a:p>
          <a:p>
            <a:pPr algn="just">
              <a:lnSpc>
                <a:spcPct val="150000"/>
              </a:lnSpc>
              <a:buFont typeface="Arial" charset="0"/>
              <a:buNone/>
              <a:defRPr/>
            </a:pPr>
            <a:r>
              <a:rPr lang="en-US" sz="2400" b="1" dirty="0">
                <a:solidFill>
                  <a:schemeClr val="tx2">
                    <a:lumMod val="60000"/>
                    <a:lumOff val="40000"/>
                  </a:schemeClr>
                </a:solidFill>
              </a:rPr>
              <a:t>Recap- </a:t>
            </a:r>
          </a:p>
          <a:p>
            <a:pPr marL="457200" indent="-457200" algn="just">
              <a:lnSpc>
                <a:spcPct val="150000"/>
              </a:lnSpc>
              <a:buFont typeface="Wingdings" pitchFamily="2" charset="2"/>
              <a:buChar char="§"/>
              <a:defRPr/>
            </a:pPr>
            <a:r>
              <a:rPr lang="en-US" sz="2400" dirty="0"/>
              <a:t>To cleared the knowledge about the types of data, data classification and data manipulation. </a:t>
            </a:r>
          </a:p>
          <a:p>
            <a:pPr marL="457200" indent="-457200" algn="just">
              <a:lnSpc>
                <a:spcPct val="150000"/>
              </a:lnSpc>
              <a:buFont typeface="Wingdings" pitchFamily="2" charset="2"/>
              <a:buChar char="§"/>
              <a:defRPr/>
            </a:pPr>
            <a:r>
              <a:rPr lang="en-US" sz="2400" dirty="0"/>
              <a:t>To Know the basic concept of Exploratory data analysis.</a:t>
            </a:r>
          </a:p>
          <a:p>
            <a:pPr marL="457200" indent="-457200" algn="just">
              <a:lnSpc>
                <a:spcPct val="150000"/>
              </a:lnSpc>
              <a:buFont typeface="Wingdings" pitchFamily="2" charset="2"/>
              <a:buChar char="§"/>
              <a:defRPr/>
            </a:pPr>
            <a:r>
              <a:rPr lang="en-US" sz="2400" dirty="0"/>
              <a:t>Student have knowledge about data outliers.</a:t>
            </a:r>
          </a:p>
        </p:txBody>
      </p:sp>
      <p:sp>
        <p:nvSpPr>
          <p:cNvPr id="4" name="Date Placeholder 3"/>
          <p:cNvSpPr>
            <a:spLocks noGrp="1"/>
          </p:cNvSpPr>
          <p:nvPr>
            <p:ph type="dt" sz="half" idx="10"/>
          </p:nvPr>
        </p:nvSpPr>
        <p:spPr>
          <a:prstGeom prst="rect">
            <a:avLst/>
          </a:prstGeom>
        </p:spPr>
        <p:txBody>
          <a:bodyPr/>
          <a:lstStyle/>
          <a:p>
            <a:fld id="{AF95E448-9590-4D8B-9C4F-10F572BB21CD}" type="datetime1">
              <a:rPr lang="en-US" smtClean="0"/>
              <a:t>12/2/24</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21</a:t>
            </a:fld>
            <a:endParaRPr lang="en-US"/>
          </a:p>
        </p:txBody>
      </p:sp>
      <p:sp>
        <p:nvSpPr>
          <p:cNvPr id="9" name="Title 1">
            <a:extLst>
              <a:ext uri="{FF2B5EF4-FFF2-40B4-BE49-F238E27FC236}">
                <a16:creationId xmlns:a16="http://schemas.microsoft.com/office/drawing/2014/main" id="{343CFCBF-680E-4B0C-8602-86D30BF2D33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and Recap</a:t>
            </a:r>
          </a:p>
        </p:txBody>
      </p:sp>
      <p:sp>
        <p:nvSpPr>
          <p:cNvPr id="2" name="Footer Placeholder 1">
            <a:extLst>
              <a:ext uri="{FF2B5EF4-FFF2-40B4-BE49-F238E27FC236}">
                <a16:creationId xmlns:a16="http://schemas.microsoft.com/office/drawing/2014/main" id="{FA0F986C-77C1-4559-A1AE-E9EEAA72C6CE}"/>
              </a:ext>
            </a:extLst>
          </p:cNvPr>
          <p:cNvSpPr>
            <a:spLocks noGrp="1"/>
          </p:cNvSpPr>
          <p:nvPr>
            <p:ph type="ftr" sz="quarter" idx="11"/>
          </p:nvPr>
        </p:nvSpPr>
        <p:spPr>
          <a:xfrm>
            <a:off x="3124200" y="6356350"/>
            <a:ext cx="4114800" cy="365125"/>
          </a:xfrm>
        </p:spPr>
        <p:txBody>
          <a:bodyPr/>
          <a:lstStyle/>
          <a:p>
            <a:r>
              <a:rPr lang="en-US"/>
              <a:t>UNIT 05     Data Analytics</a:t>
            </a:r>
            <a:endParaRPr lang="en-US" dirty="0"/>
          </a:p>
        </p:txBody>
      </p:sp>
      <p:pic>
        <p:nvPicPr>
          <p:cNvPr id="7" name="Picture 6">
            <a:extLst>
              <a:ext uri="{FF2B5EF4-FFF2-40B4-BE49-F238E27FC236}">
                <a16:creationId xmlns:a16="http://schemas.microsoft.com/office/drawing/2014/main" id="{270AE5DB-0DEF-0D8D-22A3-B893BCCC9B25}"/>
              </a:ext>
            </a:extLst>
          </p:cNvPr>
          <p:cNvPicPr>
            <a:picLocks noChangeAspect="1"/>
          </p:cNvPicPr>
          <p:nvPr/>
        </p:nvPicPr>
        <p:blipFill>
          <a:blip r:embed="rId2"/>
          <a:stretch>
            <a:fillRect/>
          </a:stretch>
        </p:blipFill>
        <p:spPr>
          <a:xfrm>
            <a:off x="0" y="-9524"/>
            <a:ext cx="1378974" cy="83819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0D8789-0872-420E-A7CB-BDE190CB2942}" type="datetime1">
              <a:rPr lang="en-US" smtClean="0"/>
              <a:t>12/2/24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Unit </a:t>
            </a:r>
            <a:r>
              <a:rPr kumimoji="0" lang="en-US" sz="3000" i="0" u="none" strike="noStrike" kern="1200" cap="none" spc="0" normalizeH="0" noProof="0" dirty="0">
                <a:ln>
                  <a:noFill/>
                </a:ln>
                <a:solidFill>
                  <a:schemeClr val="dk1"/>
                </a:solidFill>
                <a:effectLst/>
                <a:uLnTx/>
                <a:uFillTx/>
                <a:latin typeface="+mn-lt"/>
                <a:ea typeface="+mn-ea"/>
                <a:cs typeface="+mn-cs"/>
              </a:rPr>
              <a:t>Objective</a:t>
            </a:r>
            <a:endParaRPr kumimoji="0" lang="en-US" sz="300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04800" y="915988"/>
            <a:ext cx="8382000" cy="5210176"/>
          </a:xfrm>
        </p:spPr>
        <p:txBody>
          <a:bodyPr>
            <a:normAutofit/>
          </a:bodyPr>
          <a:lstStyle/>
          <a:p>
            <a:pPr algn="just">
              <a:lnSpc>
                <a:spcPct val="150000"/>
              </a:lnSpc>
              <a:buNone/>
            </a:pPr>
            <a:r>
              <a:rPr lang="en-US" sz="2400" b="1" dirty="0"/>
              <a:t>  The objective of the Unit 5 is :</a:t>
            </a:r>
          </a:p>
          <a:p>
            <a:pPr marL="457200" indent="-457200" algn="just">
              <a:lnSpc>
                <a:spcPct val="150000"/>
              </a:lnSpc>
              <a:buFont typeface="+mj-lt"/>
              <a:buAutoNum type="arabicPeriod"/>
            </a:pPr>
            <a:r>
              <a:rPr lang="en-US" sz="2400" dirty="0"/>
              <a:t> </a:t>
            </a:r>
            <a:r>
              <a:rPr lang="en-US" altLang="en-US" sz="2400" dirty="0"/>
              <a:t>To </a:t>
            </a:r>
            <a:r>
              <a:rPr lang="en-IN" sz="2400" dirty="0">
                <a:effectLst/>
                <a:ea typeface="Calibri" panose="020F0502020204030204" pitchFamily="34" charset="0"/>
              </a:rPr>
              <a:t>Debug and troubleshoot installation and configuration of the Tableau. </a:t>
            </a:r>
          </a:p>
          <a:p>
            <a:pPr marL="457200" indent="-457200" algn="just">
              <a:lnSpc>
                <a:spcPct val="150000"/>
              </a:lnSpc>
              <a:buFont typeface="+mj-lt"/>
              <a:buAutoNum type="arabicPeriod"/>
            </a:pPr>
            <a:r>
              <a:rPr lang="en-US" altLang="en-US" sz="2400" dirty="0"/>
              <a:t>To </a:t>
            </a:r>
            <a:r>
              <a:rPr lang="en-IN" altLang="en-US" sz="2400" dirty="0"/>
              <a:t>know about </a:t>
            </a:r>
            <a:r>
              <a:rPr lang="en-IN" sz="2400" dirty="0">
                <a:effectLst/>
                <a:ea typeface="Calibri" panose="020F0502020204030204" pitchFamily="34" charset="0"/>
              </a:rPr>
              <a:t> Tableau Software and  Create Your First visualization</a:t>
            </a:r>
            <a:r>
              <a:rPr lang="en-US" altLang="en-US" sz="2400" dirty="0"/>
              <a:t>.</a:t>
            </a:r>
          </a:p>
          <a:p>
            <a:pPr marL="457200" indent="-457200" algn="just">
              <a:lnSpc>
                <a:spcPct val="150000"/>
              </a:lnSpc>
              <a:buFont typeface="+mj-lt"/>
              <a:buAutoNum type="arabicPeriod"/>
            </a:pPr>
            <a:r>
              <a:rPr lang="en-US" altLang="en-US" sz="2400" dirty="0"/>
              <a:t>To study how to </a:t>
            </a:r>
            <a:r>
              <a:rPr lang="en-IN" sz="2400" dirty="0">
                <a:effectLst/>
                <a:ea typeface="Calibri" panose="020F0502020204030204" pitchFamily="34" charset="0"/>
              </a:rPr>
              <a:t>connect Data to Tableau .</a:t>
            </a:r>
          </a:p>
          <a:p>
            <a:pPr marL="457200" indent="-457200" algn="just">
              <a:lnSpc>
                <a:spcPct val="150000"/>
              </a:lnSpc>
              <a:buFont typeface="+mj-lt"/>
              <a:buAutoNum type="arabicPeriod"/>
            </a:pPr>
            <a:r>
              <a:rPr lang="en-US" altLang="en-US" sz="2400" dirty="0"/>
              <a:t>To  </a:t>
            </a:r>
            <a:r>
              <a:rPr lang="en-IN" sz="2400" dirty="0">
                <a:effectLst/>
                <a:ea typeface="Calibri" panose="020F0502020204030204" pitchFamily="34" charset="0"/>
              </a:rPr>
              <a:t>Create custom calculations and fields.</a:t>
            </a:r>
            <a:endParaRPr lang="en-US" altLang="en-US" sz="2400" dirty="0"/>
          </a:p>
          <a:p>
            <a:pPr marL="0" marR="46990" indent="0" algn="just">
              <a:lnSpc>
                <a:spcPct val="107000"/>
              </a:lnSpc>
              <a:spcAft>
                <a:spcPts val="800"/>
              </a:spcAft>
              <a:buNone/>
            </a:pPr>
            <a:r>
              <a:rPr lang="en-US" altLang="en-US" sz="2400" dirty="0"/>
              <a:t>5.  To discuss </a:t>
            </a:r>
            <a:r>
              <a:rPr lang="en-IN" sz="2400" dirty="0">
                <a:effectLst/>
                <a:ea typeface="Calibri" panose="020F0502020204030204" pitchFamily="34" charset="0"/>
                <a:cs typeface="Times New Roman" panose="02020603050405020304" pitchFamily="18" charset="0"/>
              </a:rPr>
              <a:t> new data calculations to visualization and </a:t>
            </a:r>
            <a:r>
              <a:rPr lang="en-IN" sz="2400" dirty="0">
                <a:effectLst/>
                <a:ea typeface="Calibri" panose="020F0502020204030204" pitchFamily="34" charset="0"/>
              </a:rPr>
              <a:t>Manipulating Data in Tableau.</a:t>
            </a:r>
            <a:endParaRPr lang="en-US" sz="2400" i="1" dirty="0"/>
          </a:p>
        </p:txBody>
      </p:sp>
      <p:sp>
        <p:nvSpPr>
          <p:cNvPr id="10" name="Content Placeholder 8">
            <a:extLst>
              <a:ext uri="{FF2B5EF4-FFF2-40B4-BE49-F238E27FC236}">
                <a16:creationId xmlns:a16="http://schemas.microsoft.com/office/drawing/2014/main" id="{D6AA0FB1-4CB8-4F7F-95E6-35FD27F3C4DF}"/>
              </a:ext>
            </a:extLst>
          </p:cNvPr>
          <p:cNvSpPr txBox="1">
            <a:spLocks/>
          </p:cNvSpPr>
          <p:nvPr/>
        </p:nvSpPr>
        <p:spPr>
          <a:xfrm>
            <a:off x="457200" y="2362200"/>
            <a:ext cx="8382000" cy="3763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indent="0">
              <a:lnSpc>
                <a:spcPct val="150000"/>
              </a:lnSpc>
              <a:buClr>
                <a:srgbClr val="0AD0D9"/>
              </a:buClr>
              <a:buSzPct val="95454"/>
              <a:buFont typeface="Arial" pitchFamily="34" charset="0"/>
              <a:buNone/>
              <a:tabLst>
                <a:tab pos="286385" algn="l"/>
                <a:tab pos="287020" algn="l"/>
              </a:tabLst>
            </a:pPr>
            <a:endParaRPr lang="en-US" sz="2000" dirty="0"/>
          </a:p>
          <a:p>
            <a:pPr marL="12700" indent="0">
              <a:lnSpc>
                <a:spcPct val="150000"/>
              </a:lnSpc>
              <a:buClr>
                <a:srgbClr val="0AD0D9"/>
              </a:buClr>
              <a:buSzPct val="95454"/>
              <a:buFont typeface="Arial" pitchFamily="34" charset="0"/>
              <a:buNone/>
              <a:tabLst>
                <a:tab pos="286385" algn="l"/>
                <a:tab pos="287020" algn="l"/>
              </a:tabLst>
            </a:pPr>
            <a:endParaRPr lang="en-US" sz="2000" dirty="0"/>
          </a:p>
          <a:p>
            <a:pPr marL="287020" indent="-274320">
              <a:spcBef>
                <a:spcPts val="95"/>
              </a:spcBef>
              <a:buClr>
                <a:srgbClr val="0AD0D9"/>
              </a:buClr>
              <a:buSzPct val="93181"/>
              <a:buFont typeface="Arial" pitchFamily="34" charset="0"/>
              <a:buNone/>
              <a:tabLst>
                <a:tab pos="286385" algn="l"/>
                <a:tab pos="287020" algn="l"/>
              </a:tabLst>
            </a:pPr>
            <a:endParaRPr lang="en-US" sz="2000" dirty="0"/>
          </a:p>
        </p:txBody>
      </p:sp>
      <p:sp>
        <p:nvSpPr>
          <p:cNvPr id="2" name="Footer Placeholder 1">
            <a:extLst>
              <a:ext uri="{FF2B5EF4-FFF2-40B4-BE49-F238E27FC236}">
                <a16:creationId xmlns:a16="http://schemas.microsoft.com/office/drawing/2014/main" id="{F2CBA127-C2AB-4FDE-9E88-71E4A75E9790}"/>
              </a:ext>
            </a:extLst>
          </p:cNvPr>
          <p:cNvSpPr>
            <a:spLocks noGrp="1"/>
          </p:cNvSpPr>
          <p:nvPr>
            <p:ph type="ftr" sz="quarter" idx="11"/>
          </p:nvPr>
        </p:nvSpPr>
        <p:spPr>
          <a:xfrm>
            <a:off x="3124200" y="6356351"/>
            <a:ext cx="3886200" cy="273050"/>
          </a:xfrm>
        </p:spPr>
        <p:txBody>
          <a:bodyPr/>
          <a:lstStyle/>
          <a:p>
            <a:r>
              <a:rPr lang="en-US"/>
              <a:t>UNIT 05     Data Analytics</a:t>
            </a:r>
            <a:endParaRPr lang="en-US" dirty="0"/>
          </a:p>
        </p:txBody>
      </p:sp>
      <p:pic>
        <p:nvPicPr>
          <p:cNvPr id="8" name="Picture 7">
            <a:extLst>
              <a:ext uri="{FF2B5EF4-FFF2-40B4-BE49-F238E27FC236}">
                <a16:creationId xmlns:a16="http://schemas.microsoft.com/office/drawing/2014/main" id="{A7B331B6-4BBE-E754-CF21-B5C2E443EFE1}"/>
              </a:ext>
            </a:extLst>
          </p:cNvPr>
          <p:cNvPicPr>
            <a:picLocks noChangeAspect="1"/>
          </p:cNvPicPr>
          <p:nvPr/>
        </p:nvPicPr>
        <p:blipFill>
          <a:blip r:embed="rId2"/>
          <a:stretch>
            <a:fillRect/>
          </a:stretch>
        </p:blipFill>
        <p:spPr>
          <a:xfrm>
            <a:off x="0" y="-9524"/>
            <a:ext cx="1378974" cy="83819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600200"/>
            <a:ext cx="7641771" cy="4024316"/>
          </a:xfrm>
        </p:spPr>
        <p:txBody>
          <a:bodyPr>
            <a:normAutofit/>
          </a:bodyPr>
          <a:lstStyle/>
          <a:p>
            <a:pPr marL="0" indent="0" algn="just">
              <a:lnSpc>
                <a:spcPct val="150000"/>
              </a:lnSpc>
              <a:buNone/>
            </a:pPr>
            <a:r>
              <a:rPr lang="en-IN" sz="2400" b="1" dirty="0"/>
              <a:t>Objective: </a:t>
            </a:r>
            <a:r>
              <a:rPr lang="en-IN" sz="2400" dirty="0"/>
              <a:t>to study the introduction of </a:t>
            </a:r>
            <a:r>
              <a:rPr lang="en-IN" sz="2400" dirty="0">
                <a:effectLst/>
                <a:ea typeface="Calibri" panose="020F0502020204030204" pitchFamily="34" charset="0"/>
              </a:rPr>
              <a:t>Tableau and why we use Tableau and Features of Tableau</a:t>
            </a:r>
            <a:r>
              <a:rPr lang="en-IN" sz="2400" dirty="0"/>
              <a:t>.</a:t>
            </a:r>
          </a:p>
          <a:p>
            <a:pPr marL="0" indent="0" algn="just">
              <a:lnSpc>
                <a:spcPct val="150000"/>
              </a:lnSpc>
              <a:buNone/>
            </a:pPr>
            <a:endParaRPr lang="en-IN" sz="2400" dirty="0"/>
          </a:p>
          <a:p>
            <a:pPr marL="0" indent="0" algn="just">
              <a:lnSpc>
                <a:spcPct val="150000"/>
              </a:lnSpc>
              <a:buNone/>
            </a:pPr>
            <a:r>
              <a:rPr lang="en-US" sz="2400" b="1" dirty="0"/>
              <a:t>Recap-  </a:t>
            </a:r>
            <a:r>
              <a:rPr lang="en-US" sz="2400" dirty="0"/>
              <a:t>basic knowledge of </a:t>
            </a:r>
            <a:r>
              <a:rPr lang="en-IN" sz="2400" b="1" dirty="0">
                <a:effectLst/>
                <a:ea typeface="Calibri" panose="020F0502020204030204" pitchFamily="34" charset="0"/>
              </a:rPr>
              <a:t>Exploratory Data Analysis </a:t>
            </a:r>
            <a:r>
              <a:rPr lang="en-US" sz="2400" dirty="0"/>
              <a:t>.</a:t>
            </a:r>
          </a:p>
          <a:p>
            <a:pPr marL="0" indent="0" algn="just">
              <a:lnSpc>
                <a:spcPct val="150000"/>
              </a:lnSpc>
              <a:buNone/>
            </a:pPr>
            <a:endParaRPr lang="en-US" sz="2400" b="1" dirty="0"/>
          </a:p>
          <a:p>
            <a:pPr marL="0" indent="0" algn="just">
              <a:lnSpc>
                <a:spcPct val="150000"/>
              </a:lnSpc>
              <a:buNone/>
            </a:pPr>
            <a:endParaRPr lang="en-IN" sz="2400" dirty="0"/>
          </a:p>
          <a:p>
            <a:pPr marL="0" indent="0" algn="just">
              <a:lnSpc>
                <a:spcPct val="150000"/>
              </a:lnSpc>
              <a:buNone/>
            </a:pPr>
            <a:endParaRPr lang="en-IN" sz="2400" b="1" dirty="0"/>
          </a:p>
        </p:txBody>
      </p:sp>
      <p:sp>
        <p:nvSpPr>
          <p:cNvPr id="4" name="Date Placeholder 3"/>
          <p:cNvSpPr>
            <a:spLocks noGrp="1"/>
          </p:cNvSpPr>
          <p:nvPr>
            <p:ph type="dt" sz="half" idx="10"/>
          </p:nvPr>
        </p:nvSpPr>
        <p:spPr/>
        <p:txBody>
          <a:bodyPr/>
          <a:lstStyle/>
          <a:p>
            <a:pPr defTabSz="685800">
              <a:defRPr/>
            </a:pPr>
            <a:fld id="{2B5ECCAF-4AA0-4EFD-9BF5-0294EACD3B75}" type="datetime1">
              <a:rPr lang="en-US" sz="900" smtClean="0">
                <a:solidFill>
                  <a:prstClr val="black">
                    <a:tint val="75000"/>
                  </a:prstClr>
                </a:solidFill>
                <a:latin typeface="Calibri"/>
              </a:rPr>
              <a:t>12/2/24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23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defTabSz="992764" eaLnBrk="1" fontAlgn="auto" hangingPunct="1">
              <a:spcAft>
                <a:spcPts val="0"/>
              </a:spcAft>
              <a:defRPr/>
            </a:pPr>
            <a:r>
              <a:rPr lang="en-IN" sz="2400" b="1" dirty="0">
                <a:effectLst/>
                <a:ea typeface="Calibri" panose="020F0502020204030204" pitchFamily="34" charset="0"/>
              </a:rPr>
              <a:t>Topic Objective</a:t>
            </a:r>
            <a:endParaRPr lang="en-US" sz="4000" dirty="0"/>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a:xfrm>
            <a:off x="3124200" y="6400800"/>
            <a:ext cx="3505200" cy="273050"/>
          </a:xfrm>
        </p:spPr>
        <p:txBody>
          <a:bodyPr/>
          <a:lstStyle/>
          <a:p>
            <a:r>
              <a:rPr lang="en-US"/>
              <a:t>UNIT 05     Data Analytics</a:t>
            </a:r>
            <a:endParaRPr lang="en-US" dirty="0"/>
          </a:p>
        </p:txBody>
      </p:sp>
      <p:pic>
        <p:nvPicPr>
          <p:cNvPr id="7" name="Picture 6">
            <a:extLst>
              <a:ext uri="{FF2B5EF4-FFF2-40B4-BE49-F238E27FC236}">
                <a16:creationId xmlns:a16="http://schemas.microsoft.com/office/drawing/2014/main" id="{2D3F4FDA-D687-22C3-12F2-073A850EFA27}"/>
              </a:ext>
            </a:extLst>
          </p:cNvPr>
          <p:cNvPicPr>
            <a:picLocks noChangeAspect="1"/>
          </p:cNvPicPr>
          <p:nvPr/>
        </p:nvPicPr>
        <p:blipFill>
          <a:blip r:embed="rId2"/>
          <a:stretch>
            <a:fillRect/>
          </a:stretch>
        </p:blipFill>
        <p:spPr>
          <a:xfrm>
            <a:off x="0" y="-9524"/>
            <a:ext cx="1378974" cy="838194"/>
          </a:xfrm>
          <a:prstGeom prst="rect">
            <a:avLst/>
          </a:prstGeom>
        </p:spPr>
      </p:pic>
    </p:spTree>
    <p:extLst>
      <p:ext uri="{BB962C8B-B14F-4D97-AF65-F5344CB8AC3E}">
        <p14:creationId xmlns:p14="http://schemas.microsoft.com/office/powerpoint/2010/main" val="1420008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dirty="0">
                <a:latin typeface="+mj-lt"/>
                <a:ea typeface="Calibri" panose="020F0502020204030204" pitchFamily="34" charset="0"/>
              </a:rPr>
              <a:t>Introduction to </a:t>
            </a:r>
            <a:r>
              <a:rPr lang="en-IN" sz="2800" b="1" dirty="0">
                <a:effectLst/>
                <a:latin typeface="+mj-lt"/>
                <a:ea typeface="Calibri" panose="020F0502020204030204" pitchFamily="34" charset="0"/>
              </a:rPr>
              <a:t>Tableau</a:t>
            </a:r>
            <a:endParaRPr lang="en-US" sz="28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53E175DE-5F9D-4B1B-8DFA-F06657017692}"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24</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A9E4B3C0-1347-65F9-CB79-03FB803BA03A}"/>
              </a:ext>
            </a:extLst>
          </p:cNvPr>
          <p:cNvSpPr txBox="1"/>
          <p:nvPr/>
        </p:nvSpPr>
        <p:spPr>
          <a:xfrm>
            <a:off x="327660" y="1219200"/>
            <a:ext cx="8488680" cy="4467057"/>
          </a:xfrm>
          <a:prstGeom prst="rect">
            <a:avLst/>
          </a:prstGeom>
          <a:noFill/>
        </p:spPr>
        <p:txBody>
          <a:bodyPr wrap="square">
            <a:spAutoFit/>
          </a:bodyPr>
          <a:lstStyle/>
          <a:p>
            <a:pPr algn="just">
              <a:lnSpc>
                <a:spcPct val="150000"/>
              </a:lnSpc>
            </a:pPr>
            <a:r>
              <a:rPr lang="en-US" sz="2400" b="0" i="0" dirty="0">
                <a:solidFill>
                  <a:srgbClr val="333333"/>
                </a:solidFill>
                <a:effectLst/>
                <a:latin typeface="inter-regular"/>
              </a:rPr>
              <a:t>Tableau is the </a:t>
            </a:r>
            <a:r>
              <a:rPr lang="en-US" sz="2400" b="0" i="0" dirty="0" err="1">
                <a:solidFill>
                  <a:srgbClr val="333333"/>
                </a:solidFill>
                <a:effectLst/>
                <a:latin typeface="inter-regular"/>
              </a:rPr>
              <a:t>fastly</a:t>
            </a:r>
            <a:r>
              <a:rPr lang="en-US" sz="2400" b="0" i="0" dirty="0">
                <a:solidFill>
                  <a:srgbClr val="333333"/>
                </a:solidFill>
                <a:effectLst/>
                <a:latin typeface="inter-regular"/>
              </a:rPr>
              <a:t> growing and powerful data visualization tool. Tableau is a business intelligence tool which helps us to analyze the raw data in the form of the visual manner; it may be a graph, report, etc.</a:t>
            </a:r>
          </a:p>
          <a:p>
            <a:pPr algn="just">
              <a:lnSpc>
                <a:spcPct val="150000"/>
              </a:lnSpc>
            </a:pPr>
            <a:r>
              <a:rPr lang="en-US" sz="2400" b="1" i="0" dirty="0">
                <a:solidFill>
                  <a:srgbClr val="333333"/>
                </a:solidFill>
                <a:effectLst/>
                <a:latin typeface="inter-bold"/>
              </a:rPr>
              <a:t>Example:</a:t>
            </a:r>
            <a:r>
              <a:rPr lang="en-US" sz="2400" b="0" i="0" dirty="0">
                <a:solidFill>
                  <a:srgbClr val="333333"/>
                </a:solidFill>
                <a:effectLst/>
                <a:latin typeface="inter-regular"/>
              </a:rPr>
              <a:t> - If you have any data like </a:t>
            </a:r>
            <a:r>
              <a:rPr lang="en-US" sz="2400" b="1" i="0" dirty="0">
                <a:solidFill>
                  <a:srgbClr val="333333"/>
                </a:solidFill>
                <a:effectLst/>
                <a:latin typeface="inter-bold"/>
              </a:rPr>
              <a:t>Big Data, Hadoop, SQL,</a:t>
            </a:r>
            <a:r>
              <a:rPr lang="en-US" sz="2400" b="0" i="0" dirty="0">
                <a:solidFill>
                  <a:srgbClr val="333333"/>
                </a:solidFill>
                <a:effectLst/>
                <a:latin typeface="inter-regular"/>
              </a:rPr>
              <a:t> or any cloud data and if you want to analyze that given data in the form of pictorial representation of data, you can use Tableau.</a:t>
            </a:r>
          </a:p>
          <a:p>
            <a:pPr algn="just" eaLnBrk="1" hangingPunct="1">
              <a:lnSpc>
                <a:spcPct val="150000"/>
              </a:lnSpc>
            </a:pPr>
            <a:endParaRPr lang="en-US" altLang="en-US" sz="2400" dirty="0"/>
          </a:p>
        </p:txBody>
      </p:sp>
    </p:spTree>
    <p:extLst>
      <p:ext uri="{BB962C8B-B14F-4D97-AF65-F5344CB8AC3E}">
        <p14:creationId xmlns:p14="http://schemas.microsoft.com/office/powerpoint/2010/main" val="4217510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dirty="0">
                <a:latin typeface="+mj-lt"/>
                <a:ea typeface="Calibri" panose="020F0502020204030204" pitchFamily="34" charset="0"/>
              </a:rPr>
              <a:t>Introduction to </a:t>
            </a:r>
            <a:r>
              <a:rPr lang="en-IN" sz="2800" b="1" dirty="0">
                <a:effectLst/>
                <a:latin typeface="+mj-lt"/>
                <a:ea typeface="Calibri" panose="020F0502020204030204" pitchFamily="34" charset="0"/>
              </a:rPr>
              <a:t>Tableau</a:t>
            </a:r>
            <a:endParaRPr lang="en-US" sz="28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919945D1-8B5A-4844-A033-168C054D1F0E}"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429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25</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A9E4B3C0-1347-65F9-CB79-03FB803BA03A}"/>
              </a:ext>
            </a:extLst>
          </p:cNvPr>
          <p:cNvSpPr txBox="1"/>
          <p:nvPr/>
        </p:nvSpPr>
        <p:spPr>
          <a:xfrm>
            <a:off x="457200" y="1066800"/>
            <a:ext cx="8305800" cy="3913059"/>
          </a:xfrm>
          <a:prstGeom prst="rect">
            <a:avLst/>
          </a:prstGeom>
          <a:noFill/>
        </p:spPr>
        <p:txBody>
          <a:bodyPr wrap="square">
            <a:spAutoFit/>
          </a:bodyPr>
          <a:lstStyle/>
          <a:p>
            <a:pPr algn="just">
              <a:lnSpc>
                <a:spcPct val="150000"/>
              </a:lnSpc>
            </a:pPr>
            <a:r>
              <a:rPr lang="en-US" sz="2400" b="0" i="0" dirty="0">
                <a:solidFill>
                  <a:srgbClr val="333333"/>
                </a:solidFill>
                <a:effectLst/>
              </a:rPr>
              <a:t>Data analysis is very fast with Tableau, and the visualizations created are in the form of worksheets and dashboards. Any professional can understand the data created using Tableau.</a:t>
            </a:r>
          </a:p>
          <a:p>
            <a:pPr algn="just">
              <a:lnSpc>
                <a:spcPct val="150000"/>
              </a:lnSpc>
            </a:pPr>
            <a:r>
              <a:rPr lang="en-US" sz="2400" b="0" i="0" dirty="0">
                <a:solidFill>
                  <a:srgbClr val="333333"/>
                </a:solidFill>
                <a:effectLst/>
              </a:rPr>
              <a:t>Tableau software doesn't require any technical or any programming skills to operate. Tableau is easy and fast for creating visual dashboards.</a:t>
            </a:r>
          </a:p>
          <a:p>
            <a:pPr algn="just" eaLnBrk="1" hangingPunct="1">
              <a:lnSpc>
                <a:spcPct val="150000"/>
              </a:lnSpc>
            </a:pPr>
            <a:endParaRPr lang="en-US" altLang="en-US" sz="2400" dirty="0"/>
          </a:p>
        </p:txBody>
      </p:sp>
    </p:spTree>
    <p:extLst>
      <p:ext uri="{BB962C8B-B14F-4D97-AF65-F5344CB8AC3E}">
        <p14:creationId xmlns:p14="http://schemas.microsoft.com/office/powerpoint/2010/main" val="577754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dirty="0">
                <a:latin typeface="+mj-lt"/>
                <a:ea typeface="Calibri" panose="020F0502020204030204" pitchFamily="34" charset="0"/>
              </a:rPr>
              <a:t>Introduction to </a:t>
            </a:r>
            <a:r>
              <a:rPr lang="en-IN" sz="2800" b="1" dirty="0">
                <a:effectLst/>
                <a:latin typeface="+mj-lt"/>
                <a:ea typeface="Calibri" panose="020F0502020204030204" pitchFamily="34" charset="0"/>
              </a:rPr>
              <a:t>Tableau</a:t>
            </a:r>
            <a:endParaRPr lang="en-US" sz="28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F6FCD754-CAB3-4161-B1EC-7B503EAEF414}"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26</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A9E4B3C0-1347-65F9-CB79-03FB803BA03A}"/>
              </a:ext>
            </a:extLst>
          </p:cNvPr>
          <p:cNvSpPr txBox="1"/>
          <p:nvPr/>
        </p:nvSpPr>
        <p:spPr>
          <a:xfrm>
            <a:off x="447040" y="828670"/>
            <a:ext cx="8305800" cy="5575052"/>
          </a:xfrm>
          <a:prstGeom prst="rect">
            <a:avLst/>
          </a:prstGeom>
          <a:noFill/>
        </p:spPr>
        <p:txBody>
          <a:bodyPr wrap="square">
            <a:spAutoFit/>
          </a:bodyPr>
          <a:lstStyle/>
          <a:p>
            <a:pPr algn="just">
              <a:lnSpc>
                <a:spcPct val="150000"/>
              </a:lnSpc>
            </a:pPr>
            <a:r>
              <a:rPr lang="en-US" sz="2400" b="1" i="0" dirty="0">
                <a:effectLst/>
                <a:latin typeface="+mj-lt"/>
              </a:rPr>
              <a:t>Why use Tableau?</a:t>
            </a:r>
          </a:p>
          <a:p>
            <a:pPr algn="just">
              <a:lnSpc>
                <a:spcPct val="150000"/>
              </a:lnSpc>
            </a:pPr>
            <a:r>
              <a:rPr lang="en-US" sz="2400" b="0" i="0" dirty="0">
                <a:effectLst/>
                <a:latin typeface="+mj-lt"/>
              </a:rPr>
              <a:t>Here are some reasons to use Tableau:</a:t>
            </a:r>
          </a:p>
          <a:p>
            <a:pPr algn="just">
              <a:lnSpc>
                <a:spcPct val="150000"/>
              </a:lnSpc>
              <a:buFont typeface="Arial" panose="020B0604020202020204" pitchFamily="34" charset="0"/>
              <a:buChar char="•"/>
            </a:pPr>
            <a:r>
              <a:rPr lang="en-US" sz="2400" b="0" i="0" dirty="0">
                <a:effectLst/>
                <a:latin typeface="+mj-lt"/>
              </a:rPr>
              <a:t>Ultimate skill for Data Science</a:t>
            </a:r>
          </a:p>
          <a:p>
            <a:pPr algn="just">
              <a:lnSpc>
                <a:spcPct val="150000"/>
              </a:lnSpc>
              <a:buFont typeface="Arial" panose="020B0604020202020204" pitchFamily="34" charset="0"/>
              <a:buChar char="•"/>
            </a:pPr>
            <a:r>
              <a:rPr lang="en-US" sz="2400" b="0" i="0" dirty="0">
                <a:effectLst/>
                <a:latin typeface="+mj-lt"/>
              </a:rPr>
              <a:t>User-Friendly</a:t>
            </a:r>
          </a:p>
          <a:p>
            <a:pPr algn="just">
              <a:lnSpc>
                <a:spcPct val="150000"/>
              </a:lnSpc>
              <a:buFont typeface="Arial" panose="020B0604020202020204" pitchFamily="34" charset="0"/>
              <a:buChar char="•"/>
            </a:pPr>
            <a:r>
              <a:rPr lang="en-US" sz="2400" b="0" i="0" dirty="0">
                <a:effectLst/>
                <a:latin typeface="+mj-lt"/>
              </a:rPr>
              <a:t>Apply to any Business</a:t>
            </a:r>
          </a:p>
          <a:p>
            <a:pPr algn="just">
              <a:lnSpc>
                <a:spcPct val="150000"/>
              </a:lnSpc>
              <a:buFont typeface="Arial" panose="020B0604020202020204" pitchFamily="34" charset="0"/>
              <a:buChar char="•"/>
            </a:pPr>
            <a:r>
              <a:rPr lang="en-US" sz="2400" b="0" i="0" dirty="0">
                <a:effectLst/>
                <a:latin typeface="+mj-lt"/>
              </a:rPr>
              <a:t>Fast and Easy</a:t>
            </a:r>
          </a:p>
          <a:p>
            <a:pPr algn="just">
              <a:lnSpc>
                <a:spcPct val="150000"/>
              </a:lnSpc>
              <a:buFont typeface="Arial" panose="020B0604020202020204" pitchFamily="34" charset="0"/>
              <a:buChar char="•"/>
            </a:pPr>
            <a:r>
              <a:rPr lang="en-US" sz="2400" b="0" i="0" dirty="0">
                <a:effectLst/>
                <a:latin typeface="+mj-lt"/>
              </a:rPr>
              <a:t>You don't need to do any Coding</a:t>
            </a:r>
          </a:p>
          <a:p>
            <a:pPr algn="just">
              <a:lnSpc>
                <a:spcPct val="150000"/>
              </a:lnSpc>
              <a:buFont typeface="Arial" panose="020B0604020202020204" pitchFamily="34" charset="0"/>
              <a:buChar char="•"/>
            </a:pPr>
            <a:r>
              <a:rPr lang="en-US" sz="2400" b="0" i="0" dirty="0">
                <a:effectLst/>
                <a:latin typeface="+mj-lt"/>
              </a:rPr>
              <a:t>Community is Huge</a:t>
            </a:r>
          </a:p>
          <a:p>
            <a:pPr algn="just">
              <a:lnSpc>
                <a:spcPct val="150000"/>
              </a:lnSpc>
              <a:buFont typeface="Arial" panose="020B0604020202020204" pitchFamily="34" charset="0"/>
              <a:buChar char="•"/>
            </a:pPr>
            <a:r>
              <a:rPr lang="en-US" sz="2400" b="0" i="0" dirty="0">
                <a:effectLst/>
                <a:latin typeface="+mj-lt"/>
              </a:rPr>
              <a:t>Hold the power of data</a:t>
            </a:r>
          </a:p>
          <a:p>
            <a:pPr algn="just">
              <a:lnSpc>
                <a:spcPct val="150000"/>
              </a:lnSpc>
              <a:buFont typeface="Arial" panose="020B0604020202020204" pitchFamily="34" charset="0"/>
              <a:buChar char="•"/>
            </a:pPr>
            <a:r>
              <a:rPr lang="en-US" sz="2400" b="0" i="0" dirty="0">
                <a:effectLst/>
                <a:latin typeface="+mj-lt"/>
              </a:rPr>
              <a:t>It makes it easier to understand and explain the Data Reports</a:t>
            </a:r>
            <a:endParaRPr lang="en-US" altLang="en-US" sz="2400" dirty="0">
              <a:latin typeface="+mj-lt"/>
            </a:endParaRPr>
          </a:p>
        </p:txBody>
      </p:sp>
    </p:spTree>
    <p:extLst>
      <p:ext uri="{BB962C8B-B14F-4D97-AF65-F5344CB8AC3E}">
        <p14:creationId xmlns:p14="http://schemas.microsoft.com/office/powerpoint/2010/main" val="789572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dirty="0">
                <a:latin typeface="+mj-lt"/>
                <a:ea typeface="Calibri" panose="020F0502020204030204" pitchFamily="34" charset="0"/>
              </a:rPr>
              <a:t>Introduction to </a:t>
            </a:r>
            <a:r>
              <a:rPr lang="en-IN" sz="2800" b="1" dirty="0">
                <a:effectLst/>
                <a:latin typeface="+mj-lt"/>
                <a:ea typeface="Calibri" panose="020F0502020204030204" pitchFamily="34" charset="0"/>
              </a:rPr>
              <a:t>Tableau</a:t>
            </a:r>
            <a:endParaRPr lang="en-US" sz="28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F2D10E9D-6EFE-42B6-B0F0-469205993EE5}"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27</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A9E4B3C0-1347-65F9-CB79-03FB803BA03A}"/>
              </a:ext>
            </a:extLst>
          </p:cNvPr>
          <p:cNvSpPr txBox="1"/>
          <p:nvPr/>
        </p:nvSpPr>
        <p:spPr>
          <a:xfrm>
            <a:off x="457200" y="828670"/>
            <a:ext cx="8305800" cy="5575052"/>
          </a:xfrm>
          <a:prstGeom prst="rect">
            <a:avLst/>
          </a:prstGeom>
          <a:noFill/>
        </p:spPr>
        <p:txBody>
          <a:bodyPr wrap="square">
            <a:spAutoFit/>
          </a:bodyPr>
          <a:lstStyle/>
          <a:p>
            <a:pPr algn="just">
              <a:lnSpc>
                <a:spcPct val="150000"/>
              </a:lnSpc>
            </a:pPr>
            <a:r>
              <a:rPr lang="en-US" sz="2400" b="1" i="0" dirty="0">
                <a:effectLst/>
              </a:rPr>
              <a:t>Features of Tableau</a:t>
            </a:r>
          </a:p>
          <a:p>
            <a:pPr algn="just">
              <a:lnSpc>
                <a:spcPct val="150000"/>
              </a:lnSpc>
              <a:buFont typeface="Arial" panose="020B0604020202020204" pitchFamily="34" charset="0"/>
              <a:buChar char="•"/>
            </a:pPr>
            <a:r>
              <a:rPr lang="en-US" sz="2400" b="1" i="0" dirty="0">
                <a:effectLst/>
              </a:rPr>
              <a:t>Data Blending:</a:t>
            </a:r>
            <a:r>
              <a:rPr lang="en-US" sz="2400" b="0" i="0" dirty="0">
                <a:effectLst/>
              </a:rPr>
              <a:t> Data blending is the most important feature in Tableau. It is used when we combine related data from multiple data sources, which you want to analyze together in a single view, and represent in the form of a graph.</a:t>
            </a:r>
          </a:p>
          <a:p>
            <a:pPr algn="just">
              <a:lnSpc>
                <a:spcPct val="150000"/>
              </a:lnSpc>
              <a:buFont typeface="Arial" panose="020B0604020202020204" pitchFamily="34" charset="0"/>
              <a:buChar char="•"/>
            </a:pPr>
            <a:r>
              <a:rPr lang="en-US" sz="2400" b="1" i="0" dirty="0">
                <a:effectLst/>
              </a:rPr>
              <a:t>Real-time analysis:</a:t>
            </a:r>
            <a:r>
              <a:rPr lang="en-US" sz="2400" b="0" i="0" dirty="0">
                <a:effectLst/>
              </a:rPr>
              <a:t> Tableau can help extract valuable information from fast moving data with interactive analytics.</a:t>
            </a:r>
          </a:p>
          <a:p>
            <a:pPr>
              <a:lnSpc>
                <a:spcPct val="150000"/>
              </a:lnSpc>
              <a:buFont typeface="Arial" panose="020B0604020202020204" pitchFamily="34" charset="0"/>
              <a:buChar char="•"/>
            </a:pPr>
            <a:r>
              <a:rPr lang="en-US" sz="2400" b="1" i="0" dirty="0">
                <a:effectLst/>
              </a:rPr>
              <a:t>The Collaboration of data:</a:t>
            </a:r>
            <a:r>
              <a:rPr lang="en-US" sz="2400" b="0" i="0" dirty="0">
                <a:effectLst/>
              </a:rPr>
              <a:t> Team members can share data, make follow up queries, and forward easy-to-digest visualizations to others who could gain value from the data. </a:t>
            </a:r>
            <a:endParaRPr lang="en-US" altLang="en-US" sz="2400" dirty="0"/>
          </a:p>
        </p:txBody>
      </p:sp>
    </p:spTree>
    <p:extLst>
      <p:ext uri="{BB962C8B-B14F-4D97-AF65-F5344CB8AC3E}">
        <p14:creationId xmlns:p14="http://schemas.microsoft.com/office/powerpoint/2010/main" val="3525501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600200"/>
            <a:ext cx="7641771" cy="4024316"/>
          </a:xfrm>
        </p:spPr>
        <p:txBody>
          <a:bodyPr>
            <a:normAutofit/>
          </a:bodyPr>
          <a:lstStyle/>
          <a:p>
            <a:pPr marL="0" indent="0" algn="just">
              <a:lnSpc>
                <a:spcPct val="150000"/>
              </a:lnSpc>
              <a:buNone/>
            </a:pPr>
            <a:r>
              <a:rPr lang="en-IN" sz="2400" b="1" dirty="0"/>
              <a:t>Objective: T</a:t>
            </a:r>
            <a:r>
              <a:rPr lang="en-IN" sz="2400" dirty="0"/>
              <a:t>o study about how to </a:t>
            </a:r>
            <a:r>
              <a:rPr lang="en-IN" sz="2400" dirty="0">
                <a:effectLst/>
                <a:ea typeface="Calibri" panose="020F0502020204030204" pitchFamily="34" charset="0"/>
              </a:rPr>
              <a:t>Debug and troubleshoot installation and configuration of the Tableau</a:t>
            </a:r>
            <a:r>
              <a:rPr lang="en-IN" sz="2400" dirty="0"/>
              <a:t>.</a:t>
            </a:r>
          </a:p>
          <a:p>
            <a:pPr marL="0" indent="0" algn="just">
              <a:lnSpc>
                <a:spcPct val="150000"/>
              </a:lnSpc>
              <a:buNone/>
            </a:pPr>
            <a:endParaRPr lang="en-IN" sz="2400" dirty="0"/>
          </a:p>
          <a:p>
            <a:pPr marL="0" indent="0" algn="just">
              <a:lnSpc>
                <a:spcPct val="150000"/>
              </a:lnSpc>
              <a:buNone/>
            </a:pPr>
            <a:r>
              <a:rPr lang="en-US" sz="2400" b="1" dirty="0"/>
              <a:t>Recap-  </a:t>
            </a:r>
            <a:r>
              <a:rPr lang="en-US" sz="2400" dirty="0"/>
              <a:t>basic knowledge of </a:t>
            </a:r>
            <a:r>
              <a:rPr lang="en-IN" sz="2400" b="1" dirty="0">
                <a:effectLst/>
                <a:ea typeface="Calibri" panose="020F0502020204030204" pitchFamily="34" charset="0"/>
              </a:rPr>
              <a:t>Exploratory Data Analysis and Data Pre- Processing </a:t>
            </a:r>
            <a:r>
              <a:rPr lang="en-US" sz="2400" dirty="0"/>
              <a:t>.</a:t>
            </a:r>
          </a:p>
          <a:p>
            <a:pPr marL="0" indent="0" algn="just">
              <a:lnSpc>
                <a:spcPct val="150000"/>
              </a:lnSpc>
              <a:buNone/>
            </a:pPr>
            <a:endParaRPr lang="en-US" sz="2400" b="1" dirty="0"/>
          </a:p>
          <a:p>
            <a:pPr marL="0" indent="0" algn="just">
              <a:lnSpc>
                <a:spcPct val="150000"/>
              </a:lnSpc>
              <a:buNone/>
            </a:pPr>
            <a:endParaRPr lang="en-IN" sz="2400" dirty="0"/>
          </a:p>
          <a:p>
            <a:pPr marL="0" indent="0" algn="just">
              <a:lnSpc>
                <a:spcPct val="150000"/>
              </a:lnSpc>
              <a:buNone/>
            </a:pPr>
            <a:endParaRPr lang="en-IN" sz="2400" b="1" dirty="0"/>
          </a:p>
        </p:txBody>
      </p:sp>
      <p:sp>
        <p:nvSpPr>
          <p:cNvPr id="4" name="Date Placeholder 3"/>
          <p:cNvSpPr>
            <a:spLocks noGrp="1"/>
          </p:cNvSpPr>
          <p:nvPr>
            <p:ph type="dt" sz="half" idx="10"/>
          </p:nvPr>
        </p:nvSpPr>
        <p:spPr/>
        <p:txBody>
          <a:bodyPr/>
          <a:lstStyle/>
          <a:p>
            <a:pPr defTabSz="685800">
              <a:defRPr/>
            </a:pPr>
            <a:fld id="{AB10741F-527F-432D-AC93-4846AEE536F7}" type="datetime1">
              <a:rPr lang="en-US" sz="900" smtClean="0">
                <a:solidFill>
                  <a:prstClr val="black">
                    <a:tint val="75000"/>
                  </a:prstClr>
                </a:solidFill>
                <a:latin typeface="Calibri"/>
              </a:rPr>
              <a:t>12/2/24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28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defTabSz="992764" eaLnBrk="1" fontAlgn="auto" hangingPunct="1">
              <a:spcAft>
                <a:spcPts val="0"/>
              </a:spcAft>
              <a:defRPr/>
            </a:pPr>
            <a:r>
              <a:rPr lang="en-IN" sz="2400" b="1" dirty="0">
                <a:effectLst/>
                <a:ea typeface="Calibri" panose="020F0502020204030204" pitchFamily="34" charset="0"/>
              </a:rPr>
              <a:t>Topic Objective</a:t>
            </a:r>
            <a:endParaRPr lang="en-US" sz="4000" dirty="0"/>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a:xfrm>
            <a:off x="3124200" y="6400800"/>
            <a:ext cx="3505200" cy="273050"/>
          </a:xfrm>
        </p:spPr>
        <p:txBody>
          <a:bodyPr/>
          <a:lstStyle/>
          <a:p>
            <a:r>
              <a:rPr lang="en-US"/>
              <a:t>UNIT 05     Data Analytics</a:t>
            </a:r>
            <a:endParaRPr lang="en-US" dirty="0"/>
          </a:p>
        </p:txBody>
      </p:sp>
      <p:pic>
        <p:nvPicPr>
          <p:cNvPr id="7" name="Picture 6">
            <a:extLst>
              <a:ext uri="{FF2B5EF4-FFF2-40B4-BE49-F238E27FC236}">
                <a16:creationId xmlns:a16="http://schemas.microsoft.com/office/drawing/2014/main" id="{2D3F4FDA-D687-22C3-12F2-073A850EFA27}"/>
              </a:ext>
            </a:extLst>
          </p:cNvPr>
          <p:cNvPicPr>
            <a:picLocks noChangeAspect="1"/>
          </p:cNvPicPr>
          <p:nvPr/>
        </p:nvPicPr>
        <p:blipFill>
          <a:blip r:embed="rId2"/>
          <a:stretch>
            <a:fillRect/>
          </a:stretch>
        </p:blipFill>
        <p:spPr>
          <a:xfrm>
            <a:off x="0" y="-9524"/>
            <a:ext cx="1378974" cy="838194"/>
          </a:xfrm>
          <a:prstGeom prst="rect">
            <a:avLst/>
          </a:prstGeom>
        </p:spPr>
      </p:pic>
    </p:spTree>
    <p:extLst>
      <p:ext uri="{BB962C8B-B14F-4D97-AF65-F5344CB8AC3E}">
        <p14:creationId xmlns:p14="http://schemas.microsoft.com/office/powerpoint/2010/main" val="3511199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A6DE7E9A-002C-4669-B27E-DDBB1AF412B6}"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29</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7D3DB056-B528-979A-36B5-3043CCC6FAFD}"/>
              </a:ext>
            </a:extLst>
          </p:cNvPr>
          <p:cNvSpPr txBox="1"/>
          <p:nvPr/>
        </p:nvSpPr>
        <p:spPr>
          <a:xfrm>
            <a:off x="228600" y="798190"/>
            <a:ext cx="8763000" cy="5575052"/>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rPr>
              <a:t>General Troubleshooting Steps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Many Tableau Server issues can be addressed with some basic steps:</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AutoNum type="arabicPeriod"/>
              <a:tabLst/>
            </a:pPr>
            <a:r>
              <a:rPr kumimoji="0" lang="en-US" altLang="en-US" sz="2400" b="0" i="0" u="none" strike="noStrike" cap="none" normalizeH="0" baseline="0" dirty="0">
                <a:ln>
                  <a:noFill/>
                </a:ln>
                <a:solidFill>
                  <a:srgbClr val="333333"/>
                </a:solidFill>
                <a:effectLst/>
              </a:rPr>
              <a:t>Make sure there is enough disk space on each computer running Tableau Server. Limited disk space can cause a failure to install, a failure to upgrade, or problems running Tableau Server.</a:t>
            </a:r>
          </a:p>
          <a:p>
            <a:pPr marL="0" marR="0" lvl="0" indent="0" algn="just" defTabSz="914400" rtl="0" eaLnBrk="0" fontAlgn="base" latinLnBrk="0" hangingPunct="0">
              <a:lnSpc>
                <a:spcPct val="15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rgbClr val="333333"/>
                </a:solidFill>
                <a:effectLst/>
              </a:rPr>
              <a:t>Restart Tableau Server. Issues related to processes not fully started can be resolved by restarting Tableau Server in a controlled way. To restart Tableau Server, use the </a:t>
            </a:r>
            <a:r>
              <a:rPr kumimoji="0" lang="en-US" altLang="en-US" sz="2400" b="0" i="0" u="none" strike="noStrike" cap="none" normalizeH="0" baseline="0" dirty="0" err="1">
                <a:ln>
                  <a:noFill/>
                </a:ln>
                <a:solidFill>
                  <a:srgbClr val="FF6D02"/>
                </a:solidFill>
                <a:effectLst/>
                <a:hlinkClick r:id="rId3"/>
              </a:rPr>
              <a:t>tsm</a:t>
            </a:r>
            <a:r>
              <a:rPr kumimoji="0" lang="en-US" altLang="en-US" sz="2400" b="0" i="0" u="none" strike="noStrike" cap="none" normalizeH="0" baseline="0" dirty="0">
                <a:ln>
                  <a:noFill/>
                </a:ln>
                <a:solidFill>
                  <a:srgbClr val="FF6D02"/>
                </a:solidFill>
                <a:effectLst/>
                <a:hlinkClick r:id="rId3"/>
              </a:rPr>
              <a:t> restart</a:t>
            </a:r>
            <a:r>
              <a:rPr kumimoji="0" lang="en-US" altLang="en-US" sz="2400" b="0" i="0" u="none" strike="noStrike" cap="none" normalizeH="0" baseline="0" dirty="0">
                <a:ln>
                  <a:noFill/>
                </a:ln>
                <a:solidFill>
                  <a:srgbClr val="333333"/>
                </a:solidFill>
                <a:effectLst/>
              </a:rPr>
              <a:t> command. This will stop all the processes associated with Tableau Server and then restart them.</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152954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ED5C77-6014-4315-97F7-E9C303A7BD62}"/>
              </a:ext>
            </a:extLst>
          </p:cNvPr>
          <p:cNvSpPr>
            <a:spLocks noGrp="1"/>
          </p:cNvSpPr>
          <p:nvPr>
            <p:ph type="sldNum" sz="quarter" idx="12"/>
          </p:nvPr>
        </p:nvSpPr>
        <p:spPr/>
        <p:txBody>
          <a:bodyPr/>
          <a:lstStyle/>
          <a:p>
            <a:fld id="{B6F15528-21DE-4FAA-801E-634DDDAF4B2B}" type="slidenum">
              <a:rPr lang="en-US" b="1" smtClean="0">
                <a:solidFill>
                  <a:prstClr val="black">
                    <a:tint val="75000"/>
                  </a:prstClr>
                </a:solidFill>
              </a:rPr>
              <a:pPr/>
              <a:t>3</a:t>
            </a:fld>
            <a:endParaRPr lang="en-US" b="1" dirty="0">
              <a:solidFill>
                <a:prstClr val="black">
                  <a:tint val="75000"/>
                </a:prstClr>
              </a:solidFill>
            </a:endParaRPr>
          </a:p>
        </p:txBody>
      </p:sp>
      <p:sp>
        <p:nvSpPr>
          <p:cNvPr id="4" name="Date Placeholder 3"/>
          <p:cNvSpPr>
            <a:spLocks noGrp="1"/>
          </p:cNvSpPr>
          <p:nvPr>
            <p:ph type="dt" sz="half" idx="10"/>
          </p:nvPr>
        </p:nvSpPr>
        <p:spPr/>
        <p:txBody>
          <a:bodyPr/>
          <a:lstStyle/>
          <a:p>
            <a:fld id="{8D481B4D-78B8-46B9-95C3-2626E34F32F9}" type="datetime1">
              <a:rPr lang="en-US" smtClean="0">
                <a:solidFill>
                  <a:schemeClr val="tx1"/>
                </a:solidFill>
              </a:rPr>
              <a:t>12/2/24</a:t>
            </a:fld>
            <a:endParaRPr lang="en-US" dirty="0">
              <a:solidFill>
                <a:schemeClr val="tx1"/>
              </a:solidFill>
            </a:endParaRPr>
          </a:p>
        </p:txBody>
      </p:sp>
      <p:sp>
        <p:nvSpPr>
          <p:cNvPr id="8" name="Title 1">
            <a:extLst>
              <a:ext uri="{FF2B5EF4-FFF2-40B4-BE49-F238E27FC236}">
                <a16:creationId xmlns:a16="http://schemas.microsoft.com/office/drawing/2014/main" id="{8E6BBA3F-E61D-40E0-AC08-8AB4CF2E0480}"/>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prstClr val="black"/>
                </a:solidFill>
              </a:rPr>
              <a:t>Course Contents / Syllabus</a:t>
            </a:r>
          </a:p>
        </p:txBody>
      </p:sp>
      <p:sp>
        <p:nvSpPr>
          <p:cNvPr id="3" name="Footer Placeholder 2">
            <a:extLst>
              <a:ext uri="{FF2B5EF4-FFF2-40B4-BE49-F238E27FC236}">
                <a16:creationId xmlns:a16="http://schemas.microsoft.com/office/drawing/2014/main" id="{EB4D4E95-25D4-4A14-8303-133CE888B951}"/>
              </a:ext>
            </a:extLst>
          </p:cNvPr>
          <p:cNvSpPr>
            <a:spLocks noGrp="1"/>
          </p:cNvSpPr>
          <p:nvPr>
            <p:ph type="ftr" sz="quarter" idx="11"/>
          </p:nvPr>
        </p:nvSpPr>
        <p:spPr>
          <a:xfrm>
            <a:off x="3124200" y="6356350"/>
            <a:ext cx="3657600" cy="501650"/>
          </a:xfrm>
        </p:spPr>
        <p:txBody>
          <a:bodyPr/>
          <a:lstStyle/>
          <a:p>
            <a:r>
              <a:rPr lang="en-US"/>
              <a:t>UNIT 05     Data Analytics</a:t>
            </a:r>
            <a:endParaRPr lang="en-US" dirty="0"/>
          </a:p>
        </p:txBody>
      </p:sp>
      <p:pic>
        <p:nvPicPr>
          <p:cNvPr id="9" name="Picture 8">
            <a:extLst>
              <a:ext uri="{FF2B5EF4-FFF2-40B4-BE49-F238E27FC236}">
                <a16:creationId xmlns:a16="http://schemas.microsoft.com/office/drawing/2014/main" id="{775A6DB4-1F01-E15C-51FB-A5E46E19643F}"/>
              </a:ext>
            </a:extLst>
          </p:cNvPr>
          <p:cNvPicPr>
            <a:picLocks noChangeAspect="1"/>
          </p:cNvPicPr>
          <p:nvPr/>
        </p:nvPicPr>
        <p:blipFill>
          <a:blip r:embed="rId2"/>
          <a:stretch>
            <a:fillRect/>
          </a:stretch>
        </p:blipFill>
        <p:spPr>
          <a:xfrm>
            <a:off x="437531" y="772477"/>
            <a:ext cx="8325469" cy="5399723"/>
          </a:xfrm>
          <a:prstGeom prst="rect">
            <a:avLst/>
          </a:prstGeom>
        </p:spPr>
      </p:pic>
      <p:pic>
        <p:nvPicPr>
          <p:cNvPr id="10" name="Picture 9">
            <a:extLst>
              <a:ext uri="{FF2B5EF4-FFF2-40B4-BE49-F238E27FC236}">
                <a16:creationId xmlns:a16="http://schemas.microsoft.com/office/drawing/2014/main" id="{829F11F7-3A46-3656-8121-BFFDB320B355}"/>
              </a:ext>
            </a:extLst>
          </p:cNvPr>
          <p:cNvPicPr>
            <a:picLocks noChangeAspect="1"/>
          </p:cNvPicPr>
          <p:nvPr/>
        </p:nvPicPr>
        <p:blipFill>
          <a:blip r:embed="rId3"/>
          <a:stretch>
            <a:fillRect/>
          </a:stretch>
        </p:blipFill>
        <p:spPr>
          <a:xfrm>
            <a:off x="0" y="-9524"/>
            <a:ext cx="1378974" cy="838194"/>
          </a:xfrm>
          <a:prstGeom prst="rect">
            <a:avLst/>
          </a:prstGeom>
        </p:spPr>
      </p:pic>
    </p:spTree>
    <p:extLst>
      <p:ext uri="{BB962C8B-B14F-4D97-AF65-F5344CB8AC3E}">
        <p14:creationId xmlns:p14="http://schemas.microsoft.com/office/powerpoint/2010/main" val="2060248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AACDA6F8-DC46-4A99-BB13-EB459FBB83E2}"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22098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30</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7D3DB056-B528-979A-36B5-3043CCC6FAFD}"/>
              </a:ext>
            </a:extLst>
          </p:cNvPr>
          <p:cNvSpPr txBox="1"/>
          <p:nvPr/>
        </p:nvSpPr>
        <p:spPr>
          <a:xfrm>
            <a:off x="751840" y="798190"/>
            <a:ext cx="7924800" cy="5575052"/>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rPr>
              <a:t>General Troubleshooting Steps</a:t>
            </a:r>
          </a:p>
          <a:p>
            <a:pPr marL="0" marR="0" lvl="0" indent="0" algn="just" defTabSz="914400" rtl="0" eaLnBrk="0" fontAlgn="base" latinLnBrk="0" hangingPunct="0">
              <a:lnSpc>
                <a:spcPct val="15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rgbClr val="333333"/>
                </a:solidFill>
                <a:effectLst/>
              </a:rPr>
              <a:t>Reindex Tableau Server. Issues related to indexing can be resolved by reindexing Tableau Server. To reindex Tableau Server, use the </a:t>
            </a:r>
            <a:r>
              <a:rPr kumimoji="0" lang="en-US" altLang="en-US" sz="2400" b="0" i="0" u="none" strike="noStrike" cap="none" normalizeH="0" baseline="0" dirty="0" err="1">
                <a:ln>
                  <a:noFill/>
                </a:ln>
                <a:solidFill>
                  <a:srgbClr val="FF6D02"/>
                </a:solidFill>
                <a:effectLst/>
                <a:hlinkClick r:id="rId3"/>
              </a:rPr>
              <a:t>tsm</a:t>
            </a:r>
            <a:r>
              <a:rPr kumimoji="0" lang="en-US" altLang="en-US" sz="2400" b="0" i="0" u="none" strike="noStrike" cap="none" normalizeH="0" baseline="0" dirty="0">
                <a:ln>
                  <a:noFill/>
                </a:ln>
                <a:solidFill>
                  <a:srgbClr val="FF6D02"/>
                </a:solidFill>
                <a:effectLst/>
                <a:hlinkClick r:id="rId3"/>
              </a:rPr>
              <a:t> maintenance reindex-search</a:t>
            </a:r>
            <a:r>
              <a:rPr kumimoji="0" lang="en-US" altLang="en-US" sz="2400" b="0" i="0" u="none" strike="noStrike" cap="none" normalizeH="0" baseline="0" dirty="0">
                <a:ln>
                  <a:noFill/>
                </a:ln>
                <a:solidFill>
                  <a:srgbClr val="333333"/>
                </a:solidFill>
                <a:effectLst/>
              </a:rPr>
              <a:t> command. For more information, see </a:t>
            </a:r>
            <a:r>
              <a:rPr kumimoji="0" lang="en-US" altLang="en-US" sz="2400" b="0" i="0" u="none" strike="noStrike" cap="none" normalizeH="0" baseline="0" dirty="0">
                <a:ln>
                  <a:noFill/>
                </a:ln>
                <a:solidFill>
                  <a:srgbClr val="FF6D02"/>
                </a:solidFill>
                <a:effectLst/>
                <a:hlinkClick r:id="rId4"/>
              </a:rPr>
              <a:t>Reindexing Tableau Server Search &amp; Browse</a:t>
            </a:r>
            <a:r>
              <a:rPr kumimoji="0" lang="en-US" altLang="en-US" sz="2400" b="0" i="0" u="none" strike="noStrike" cap="none" normalizeH="0" baseline="0" dirty="0">
                <a:ln>
                  <a:noFill/>
                </a:ln>
                <a:solidFill>
                  <a:srgbClr val="333333"/>
                </a:solidFill>
                <a:effectLst/>
              </a:rPr>
              <a:t> below.</a:t>
            </a:r>
          </a:p>
          <a:p>
            <a:pPr marL="0" marR="0" lvl="0" indent="0" algn="just" defTabSz="914400" rtl="0" eaLnBrk="0" fontAlgn="base" latinLnBrk="0" hangingPunct="0">
              <a:lnSpc>
                <a:spcPct val="150000"/>
              </a:lnSpc>
              <a:spcBef>
                <a:spcPct val="0"/>
              </a:spcBef>
              <a:spcAft>
                <a:spcPct val="0"/>
              </a:spcAft>
              <a:buClrTx/>
              <a:buSzTx/>
              <a:buFontTx/>
              <a:buAutoNum type="arabicPeriod" startAt="4"/>
              <a:tabLst/>
            </a:pPr>
            <a:r>
              <a:rPr kumimoji="0" lang="en-US" altLang="en-US" sz="2400" b="0" i="0" u="none" strike="noStrike" cap="none" normalizeH="0" baseline="0" dirty="0">
                <a:ln>
                  <a:noFill/>
                </a:ln>
                <a:solidFill>
                  <a:srgbClr val="333333"/>
                </a:solidFill>
                <a:effectLst/>
              </a:rPr>
              <a:t>Restart the computer on which Tableau Server is running. Some issues, such as those related to data source connectivity, can be resolved by restarting the server computer.</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671499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574A486E-CD73-4773-9EAC-8B110C4D04F6}"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114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31</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7D3DB056-B528-979A-36B5-3043CCC6FAFD}"/>
              </a:ext>
            </a:extLst>
          </p:cNvPr>
          <p:cNvSpPr txBox="1"/>
          <p:nvPr/>
        </p:nvSpPr>
        <p:spPr>
          <a:xfrm>
            <a:off x="751840" y="798190"/>
            <a:ext cx="7924800" cy="2250809"/>
          </a:xfrm>
          <a:prstGeom prst="rect">
            <a:avLst/>
          </a:prstGeom>
          <a:noFill/>
        </p:spPr>
        <p:txBody>
          <a:bodyPr wrap="square">
            <a:spAutoFit/>
          </a:bodyPr>
          <a:lstStyle/>
          <a:p>
            <a:pPr algn="just" eaLnBrk="0" fontAlgn="base" hangingPunct="0">
              <a:lnSpc>
                <a:spcPct val="150000"/>
              </a:lnSpc>
              <a:spcBef>
                <a:spcPct val="0"/>
              </a:spcBef>
              <a:spcAft>
                <a:spcPct val="0"/>
              </a:spcAft>
            </a:pPr>
            <a:r>
              <a:rPr lang="en-IN" sz="2400" b="1" i="0" dirty="0">
                <a:solidFill>
                  <a:srgbClr val="222222"/>
                </a:solidFill>
                <a:effectLst/>
                <a:latin typeface="Source Sans Pro" panose="020B0503030403020204" pitchFamily="34" charset="0"/>
              </a:rPr>
              <a:t>Download and Install Tableau</a:t>
            </a:r>
          </a:p>
          <a:p>
            <a:pPr marL="0" marR="0" lvl="0" indent="0" algn="just" defTabSz="914400" rtl="0" eaLnBrk="0" fontAlgn="base" latinLnBrk="0" hangingPunct="0">
              <a:lnSpc>
                <a:spcPct val="150000"/>
              </a:lnSpc>
              <a:spcBef>
                <a:spcPct val="0"/>
              </a:spcBef>
              <a:spcAft>
                <a:spcPct val="0"/>
              </a:spcAft>
              <a:buClrTx/>
              <a:buSzTx/>
              <a:buFontTx/>
              <a:buNone/>
              <a:tabLst/>
            </a:pPr>
            <a:r>
              <a:rPr lang="en-US" sz="2400" b="1" i="0" dirty="0">
                <a:solidFill>
                  <a:srgbClr val="222222"/>
                </a:solidFill>
                <a:effectLst/>
                <a:latin typeface="Source Sans Pro" panose="020B0503030403020204" pitchFamily="34" charset="0"/>
              </a:rPr>
              <a:t>Step 1)</a:t>
            </a:r>
            <a:r>
              <a:rPr lang="en-US" sz="2400" b="0" i="0" dirty="0">
                <a:solidFill>
                  <a:srgbClr val="222222"/>
                </a:solidFill>
                <a:effectLst/>
                <a:latin typeface="Source Sans Pro" panose="020B0503030403020204" pitchFamily="34" charset="0"/>
              </a:rPr>
              <a:t> Go to </a:t>
            </a:r>
            <a:r>
              <a:rPr lang="en-US" sz="2400" b="0" i="0" u="none" strike="noStrike" dirty="0">
                <a:effectLst/>
                <a:latin typeface="Source Sans Pro" panose="020B0503030403020204" pitchFamily="34" charset="0"/>
                <a:hlinkClick r:id="rId3"/>
              </a:rPr>
              <a:t>https://public.tableau.com/en-us/s/download</a:t>
            </a:r>
            <a:r>
              <a:rPr lang="en-US" sz="2400" b="0" i="0" dirty="0">
                <a:solidFill>
                  <a:srgbClr val="222222"/>
                </a:solidFill>
                <a:effectLst/>
                <a:latin typeface="Source Sans Pro" panose="020B0503030403020204" pitchFamily="34" charset="0"/>
              </a:rPr>
              <a:t> on your web browser. Now you need to enter your email id and click on “</a:t>
            </a:r>
            <a:r>
              <a:rPr lang="en-US" sz="2400" b="1" i="0" dirty="0">
                <a:solidFill>
                  <a:srgbClr val="222222"/>
                </a:solidFill>
                <a:effectLst/>
                <a:latin typeface="Source Sans Pro" panose="020B0503030403020204" pitchFamily="34" charset="0"/>
              </a:rPr>
              <a:t>DOWNLOAD THE APP</a:t>
            </a:r>
            <a:r>
              <a:rPr lang="en-US" sz="2400" b="0" i="0" dirty="0">
                <a:solidFill>
                  <a:srgbClr val="222222"/>
                </a:solidFill>
                <a:effectLst/>
                <a:latin typeface="Source Sans Pro" panose="020B0503030403020204" pitchFamily="34" charset="0"/>
              </a:rPr>
              <a:t>” button.</a:t>
            </a:r>
            <a:r>
              <a:rPr lang="en-US" sz="2400" b="1" i="0" dirty="0">
                <a:solidFill>
                  <a:srgbClr val="222222"/>
                </a:solidFill>
                <a:effectLst/>
                <a:latin typeface="Source Sans Pro" panose="020B0503030403020204" pitchFamily="34" charset="0"/>
              </a:rPr>
              <a:t> </a:t>
            </a:r>
            <a:endParaRPr kumimoji="0" lang="en-US" altLang="en-US" sz="2400" b="0" i="0" u="none" strike="noStrike" cap="none" normalizeH="0" baseline="0" dirty="0">
              <a:ln>
                <a:noFill/>
              </a:ln>
              <a:solidFill>
                <a:schemeClr val="tx1"/>
              </a:solidFill>
              <a:effectLst/>
            </a:endParaRPr>
          </a:p>
        </p:txBody>
      </p:sp>
      <p:pic>
        <p:nvPicPr>
          <p:cNvPr id="4098" name="Picture 2">
            <a:extLst>
              <a:ext uri="{FF2B5EF4-FFF2-40B4-BE49-F238E27FC236}">
                <a16:creationId xmlns:a16="http://schemas.microsoft.com/office/drawing/2014/main" id="{F7437EE3-6168-6C1B-3228-5BF685BCB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60" y="3186790"/>
            <a:ext cx="7620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735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42330ADD-6606-4DEB-B260-7A3B7660A3FD}"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32</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7D3DB056-B528-979A-36B5-3043CCC6FAFD}"/>
              </a:ext>
            </a:extLst>
          </p:cNvPr>
          <p:cNvSpPr txBox="1"/>
          <p:nvPr/>
        </p:nvSpPr>
        <p:spPr>
          <a:xfrm>
            <a:off x="609600" y="1066800"/>
            <a:ext cx="7924800" cy="1696811"/>
          </a:xfrm>
          <a:prstGeom prst="rect">
            <a:avLst/>
          </a:prstGeom>
          <a:noFill/>
        </p:spPr>
        <p:txBody>
          <a:bodyPr wrap="square">
            <a:spAutoFit/>
          </a:bodyPr>
          <a:lstStyle/>
          <a:p>
            <a:pPr algn="just" eaLnBrk="0" fontAlgn="base" hangingPunct="0">
              <a:lnSpc>
                <a:spcPct val="150000"/>
              </a:lnSpc>
              <a:spcBef>
                <a:spcPct val="0"/>
              </a:spcBef>
              <a:spcAft>
                <a:spcPct val="0"/>
              </a:spcAft>
            </a:pPr>
            <a:r>
              <a:rPr lang="en-US" sz="2400" b="1" i="0" dirty="0">
                <a:solidFill>
                  <a:srgbClr val="222222"/>
                </a:solidFill>
                <a:effectLst/>
                <a:latin typeface="Source Sans Pro" panose="020B0503030403020204" pitchFamily="34" charset="0"/>
              </a:rPr>
              <a:t> Step 2)</a:t>
            </a:r>
            <a:r>
              <a:rPr lang="en-US" sz="2400" b="0" i="0" dirty="0">
                <a:solidFill>
                  <a:srgbClr val="222222"/>
                </a:solidFill>
                <a:effectLst/>
                <a:latin typeface="Source Sans Pro" panose="020B0503030403020204" pitchFamily="34" charset="0"/>
              </a:rPr>
              <a:t> This will start downloading the .exe file for Windows by default, and you can see the downloading process in the bottom left corner of the website.</a:t>
            </a:r>
            <a:endParaRPr kumimoji="0" lang="en-US" altLang="en-US" sz="2400" b="0" i="0" u="none" strike="noStrike" cap="none" normalizeH="0" baseline="0" dirty="0">
              <a:ln>
                <a:noFill/>
              </a:ln>
              <a:solidFill>
                <a:schemeClr val="tx1"/>
              </a:solidFill>
              <a:effectLst/>
            </a:endParaRPr>
          </a:p>
        </p:txBody>
      </p:sp>
      <p:pic>
        <p:nvPicPr>
          <p:cNvPr id="3074" name="Picture 2">
            <a:extLst>
              <a:ext uri="{FF2B5EF4-FFF2-40B4-BE49-F238E27FC236}">
                <a16:creationId xmlns:a16="http://schemas.microsoft.com/office/drawing/2014/main" id="{8888A3A3-E8E5-1E4D-6FB8-84230CC7C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494" y="2837089"/>
            <a:ext cx="6745009" cy="295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955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F91F6055-91F2-4E43-9029-D3EE48C5293A}"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419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33</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7D3DB056-B528-979A-36B5-3043CCC6FAFD}"/>
              </a:ext>
            </a:extLst>
          </p:cNvPr>
          <p:cNvSpPr txBox="1"/>
          <p:nvPr/>
        </p:nvSpPr>
        <p:spPr>
          <a:xfrm>
            <a:off x="751840" y="798190"/>
            <a:ext cx="7924800" cy="1142813"/>
          </a:xfrm>
          <a:prstGeom prst="rect">
            <a:avLst/>
          </a:prstGeom>
          <a:noFill/>
        </p:spPr>
        <p:txBody>
          <a:bodyPr wrap="square">
            <a:spAutoFit/>
          </a:bodyPr>
          <a:lstStyle/>
          <a:p>
            <a:pPr algn="just" eaLnBrk="0" fontAlgn="base" hangingPunct="0">
              <a:lnSpc>
                <a:spcPct val="150000"/>
              </a:lnSpc>
              <a:spcBef>
                <a:spcPct val="0"/>
              </a:spcBef>
              <a:spcAft>
                <a:spcPct val="0"/>
              </a:spcAft>
            </a:pPr>
            <a:r>
              <a:rPr lang="en-US" sz="2400" b="1" i="0" dirty="0">
                <a:solidFill>
                  <a:srgbClr val="222222"/>
                </a:solidFill>
                <a:effectLst/>
                <a:latin typeface="Source Sans Pro" panose="020B0503030403020204" pitchFamily="34" charset="0"/>
              </a:rPr>
              <a:t>Step 3)</a:t>
            </a:r>
            <a:r>
              <a:rPr lang="en-US" sz="2400" b="0" i="0" dirty="0">
                <a:solidFill>
                  <a:srgbClr val="222222"/>
                </a:solidFill>
                <a:effectLst/>
                <a:latin typeface="Source Sans Pro" panose="020B0503030403020204" pitchFamily="34" charset="0"/>
              </a:rPr>
              <a:t> Open the downloaded file. Accept the terms and conditions and click on “Install” button.</a:t>
            </a:r>
            <a:endParaRPr kumimoji="0" lang="en-US" altLang="en-US" sz="2400" b="0" i="0" u="none" strike="noStrike" cap="none" normalizeH="0" baseline="0" dirty="0">
              <a:ln>
                <a:noFill/>
              </a:ln>
              <a:solidFill>
                <a:schemeClr val="tx1"/>
              </a:solidFill>
              <a:effectLst/>
            </a:endParaRPr>
          </a:p>
        </p:txBody>
      </p:sp>
      <p:pic>
        <p:nvPicPr>
          <p:cNvPr id="2050" name="Picture 2">
            <a:extLst>
              <a:ext uri="{FF2B5EF4-FFF2-40B4-BE49-F238E27FC236}">
                <a16:creationId xmlns:a16="http://schemas.microsoft.com/office/drawing/2014/main" id="{BBD38477-6AB5-353D-0288-4627030E5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133600"/>
            <a:ext cx="6400800" cy="373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314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8E51F4FB-98EF-4F81-BB32-423F9CF73B8F}"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114800" cy="473066"/>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34</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7D3DB056-B528-979A-36B5-3043CCC6FAFD}"/>
              </a:ext>
            </a:extLst>
          </p:cNvPr>
          <p:cNvSpPr txBox="1"/>
          <p:nvPr/>
        </p:nvSpPr>
        <p:spPr>
          <a:xfrm>
            <a:off x="751840" y="798190"/>
            <a:ext cx="7924800" cy="588816"/>
          </a:xfrm>
          <a:prstGeom prst="rect">
            <a:avLst/>
          </a:prstGeom>
          <a:noFill/>
        </p:spPr>
        <p:txBody>
          <a:bodyPr wrap="square">
            <a:spAutoFit/>
          </a:bodyPr>
          <a:lstStyle/>
          <a:p>
            <a:pPr algn="just" eaLnBrk="0" fontAlgn="base" hangingPunct="0">
              <a:lnSpc>
                <a:spcPct val="150000"/>
              </a:lnSpc>
              <a:spcBef>
                <a:spcPct val="0"/>
              </a:spcBef>
              <a:spcAft>
                <a:spcPct val="0"/>
              </a:spcAft>
            </a:pPr>
            <a:r>
              <a:rPr lang="en-US" sz="2400" b="1" i="0" dirty="0">
                <a:solidFill>
                  <a:srgbClr val="222222"/>
                </a:solidFill>
                <a:effectLst/>
                <a:latin typeface="Source Sans Pro" panose="020B0503030403020204" pitchFamily="34" charset="0"/>
              </a:rPr>
              <a:t>Step 4)</a:t>
            </a:r>
            <a:r>
              <a:rPr lang="en-US" sz="2400" b="0" i="0" dirty="0">
                <a:solidFill>
                  <a:srgbClr val="222222"/>
                </a:solidFill>
                <a:effectLst/>
                <a:latin typeface="Source Sans Pro" panose="020B0503030403020204" pitchFamily="34" charset="0"/>
              </a:rPr>
              <a:t> After installation Start Screen of Tableau is shown</a:t>
            </a:r>
            <a:endParaRPr kumimoji="0" lang="en-US" altLang="en-US" sz="2400" b="0" i="0" u="none" strike="noStrike" cap="none" normalizeH="0" baseline="0" dirty="0">
              <a:ln>
                <a:noFill/>
              </a:ln>
              <a:solidFill>
                <a:schemeClr val="tx1"/>
              </a:solidFill>
              <a:effectLst/>
            </a:endParaRPr>
          </a:p>
        </p:txBody>
      </p:sp>
      <p:pic>
        <p:nvPicPr>
          <p:cNvPr id="5122" name="Picture 2">
            <a:extLst>
              <a:ext uri="{FF2B5EF4-FFF2-40B4-BE49-F238E27FC236}">
                <a16:creationId xmlns:a16="http://schemas.microsoft.com/office/drawing/2014/main" id="{5C025B16-8C39-B765-FB4F-EF91315F0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 y="1523993"/>
            <a:ext cx="841121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255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4098E1B8-89A4-455E-8F86-CBE310102E29}"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038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35</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7D3DB056-B528-979A-36B5-3043CCC6FAFD}"/>
              </a:ext>
            </a:extLst>
          </p:cNvPr>
          <p:cNvSpPr txBox="1"/>
          <p:nvPr/>
        </p:nvSpPr>
        <p:spPr>
          <a:xfrm>
            <a:off x="751840" y="798190"/>
            <a:ext cx="7924800" cy="588816"/>
          </a:xfrm>
          <a:prstGeom prst="rect">
            <a:avLst/>
          </a:prstGeom>
          <a:noFill/>
        </p:spPr>
        <p:txBody>
          <a:bodyPr wrap="square">
            <a:spAutoFit/>
          </a:bodyPr>
          <a:lstStyle/>
          <a:p>
            <a:pPr algn="just" eaLnBrk="0" fontAlgn="base" hangingPunct="0">
              <a:lnSpc>
                <a:spcPct val="150000"/>
              </a:lnSpc>
              <a:spcBef>
                <a:spcPct val="0"/>
              </a:spcBef>
              <a:spcAft>
                <a:spcPct val="0"/>
              </a:spcAft>
            </a:pPr>
            <a:r>
              <a:rPr lang="en-US" sz="2400" b="1" i="0" dirty="0">
                <a:solidFill>
                  <a:srgbClr val="222222"/>
                </a:solidFill>
                <a:effectLst/>
                <a:latin typeface="Source Sans Pro" panose="020B0503030403020204" pitchFamily="34" charset="0"/>
              </a:rPr>
              <a:t>Step 4)</a:t>
            </a:r>
            <a:r>
              <a:rPr lang="en-US" sz="2400" b="0" i="0" dirty="0">
                <a:solidFill>
                  <a:srgbClr val="222222"/>
                </a:solidFill>
                <a:effectLst/>
                <a:latin typeface="Source Sans Pro" panose="020B0503030403020204" pitchFamily="34" charset="0"/>
              </a:rPr>
              <a:t> After installation Start Screen of Tableau is shown</a:t>
            </a:r>
            <a:endParaRPr kumimoji="0" lang="en-US" altLang="en-US" sz="2400" b="0" i="0" u="none" strike="noStrike" cap="none" normalizeH="0" baseline="0" dirty="0">
              <a:ln>
                <a:noFill/>
              </a:ln>
              <a:solidFill>
                <a:schemeClr val="tx1"/>
              </a:solidFill>
              <a:effectLst/>
            </a:endParaRPr>
          </a:p>
        </p:txBody>
      </p:sp>
      <p:pic>
        <p:nvPicPr>
          <p:cNvPr id="5122" name="Picture 2">
            <a:extLst>
              <a:ext uri="{FF2B5EF4-FFF2-40B4-BE49-F238E27FC236}">
                <a16:creationId xmlns:a16="http://schemas.microsoft.com/office/drawing/2014/main" id="{5C025B16-8C39-B765-FB4F-EF91315F0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 y="1523993"/>
            <a:ext cx="841121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199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4A788250-0BF5-47E4-8C55-856412E44A7F}"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270609"/>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36</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7D3DB056-B528-979A-36B5-3043CCC6FAFD}"/>
              </a:ext>
            </a:extLst>
          </p:cNvPr>
          <p:cNvSpPr txBox="1"/>
          <p:nvPr/>
        </p:nvSpPr>
        <p:spPr>
          <a:xfrm>
            <a:off x="751840" y="798190"/>
            <a:ext cx="7924800" cy="5021055"/>
          </a:xfrm>
          <a:prstGeom prst="rect">
            <a:avLst/>
          </a:prstGeom>
          <a:noFill/>
        </p:spPr>
        <p:txBody>
          <a:bodyPr wrap="square">
            <a:spAutoFit/>
          </a:bodyPr>
          <a:lstStyle/>
          <a:p>
            <a:pPr algn="just">
              <a:lnSpc>
                <a:spcPct val="150000"/>
              </a:lnSpc>
            </a:pPr>
            <a:r>
              <a:rPr lang="en-US" sz="2400" b="1" i="0" dirty="0">
                <a:solidFill>
                  <a:srgbClr val="222222"/>
                </a:solidFill>
                <a:effectLst/>
              </a:rPr>
              <a:t>Introduction to Data Visualization using Tableau</a:t>
            </a:r>
          </a:p>
          <a:p>
            <a:pPr algn="just">
              <a:lnSpc>
                <a:spcPct val="150000"/>
              </a:lnSpc>
            </a:pPr>
            <a:r>
              <a:rPr lang="en-US" sz="2400" b="0" i="0" dirty="0">
                <a:solidFill>
                  <a:srgbClr val="222222"/>
                </a:solidFill>
                <a:effectLst/>
              </a:rPr>
              <a:t>Tableau is a data analytics and visualization tool. It’s the leading (33% market share followed by Power-BI) data analytics and visualization tool in the market. Tableau comes with a very easy drag-drop interface which makes it easy to learn and you can work on almost every type of data in Tableau.</a:t>
            </a:r>
          </a:p>
          <a:p>
            <a:pPr algn="just">
              <a:lnSpc>
                <a:spcPct val="150000"/>
              </a:lnSpc>
            </a:pPr>
            <a:r>
              <a:rPr lang="en-US" sz="2400" b="0" i="0" dirty="0">
                <a:solidFill>
                  <a:srgbClr val="222222"/>
                </a:solidFill>
                <a:effectLst/>
              </a:rPr>
              <a:t>This makes it an excellent choice for data analysts.</a:t>
            </a:r>
          </a:p>
          <a:p>
            <a:pPr algn="just">
              <a:lnSpc>
                <a:spcPct val="150000"/>
              </a:lnSpc>
            </a:pPr>
            <a:endParaRPr lang="en-US" sz="2400" b="0" i="0" dirty="0">
              <a:solidFill>
                <a:srgbClr val="222222"/>
              </a:solidFill>
              <a:effectLst/>
            </a:endParaRPr>
          </a:p>
        </p:txBody>
      </p:sp>
    </p:spTree>
    <p:extLst>
      <p:ext uri="{BB962C8B-B14F-4D97-AF65-F5344CB8AC3E}">
        <p14:creationId xmlns:p14="http://schemas.microsoft.com/office/powerpoint/2010/main" val="1426016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A9D223A2-39F0-4FF1-83F1-B73B2AC7FD34}"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37</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7D3DB056-B528-979A-36B5-3043CCC6FAFD}"/>
              </a:ext>
            </a:extLst>
          </p:cNvPr>
          <p:cNvSpPr txBox="1"/>
          <p:nvPr/>
        </p:nvSpPr>
        <p:spPr>
          <a:xfrm>
            <a:off x="751840" y="798190"/>
            <a:ext cx="7924800" cy="5021055"/>
          </a:xfrm>
          <a:prstGeom prst="rect">
            <a:avLst/>
          </a:prstGeom>
          <a:noFill/>
        </p:spPr>
        <p:txBody>
          <a:bodyPr wrap="square">
            <a:spAutoFit/>
          </a:bodyPr>
          <a:lstStyle/>
          <a:p>
            <a:pPr algn="just">
              <a:lnSpc>
                <a:spcPct val="150000"/>
              </a:lnSpc>
            </a:pPr>
            <a:r>
              <a:rPr lang="en-US" sz="2400" b="1" i="0" dirty="0">
                <a:solidFill>
                  <a:srgbClr val="222222"/>
                </a:solidFill>
                <a:effectLst/>
              </a:rPr>
              <a:t>Introduction to Data Visualization using Tableau</a:t>
            </a:r>
          </a:p>
          <a:p>
            <a:pPr algn="just">
              <a:lnSpc>
                <a:spcPct val="150000"/>
              </a:lnSpc>
            </a:pPr>
            <a:r>
              <a:rPr lang="en-US" sz="2400" b="0" i="0" dirty="0">
                <a:solidFill>
                  <a:srgbClr val="222222"/>
                </a:solidFill>
                <a:effectLst/>
              </a:rPr>
              <a:t>Tableau is a data analytics and visualization tool. It’s the leading (33% market share followed by Power-BI) data analytics and visualization tool in the market. Tableau comes with a very easy drag-drop interface which makes it easy to learn and you can work on almost every type of data in Tableau.</a:t>
            </a:r>
          </a:p>
          <a:p>
            <a:pPr algn="just">
              <a:lnSpc>
                <a:spcPct val="150000"/>
              </a:lnSpc>
            </a:pPr>
            <a:r>
              <a:rPr lang="en-US" sz="2400" b="0" i="0" dirty="0">
                <a:solidFill>
                  <a:srgbClr val="222222"/>
                </a:solidFill>
                <a:effectLst/>
              </a:rPr>
              <a:t>This makes it an excellent choice for data analysts.</a:t>
            </a:r>
          </a:p>
          <a:p>
            <a:pPr algn="just">
              <a:lnSpc>
                <a:spcPct val="150000"/>
              </a:lnSpc>
            </a:pPr>
            <a:endParaRPr lang="en-US" sz="2400" b="0" i="0" dirty="0">
              <a:solidFill>
                <a:srgbClr val="222222"/>
              </a:solidFill>
              <a:effectLst/>
            </a:endParaRPr>
          </a:p>
        </p:txBody>
      </p:sp>
    </p:spTree>
    <p:extLst>
      <p:ext uri="{BB962C8B-B14F-4D97-AF65-F5344CB8AC3E}">
        <p14:creationId xmlns:p14="http://schemas.microsoft.com/office/powerpoint/2010/main" val="1477811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741F5CAF-F957-4435-B7A8-91F0E471A09D}"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1"/>
            <a:ext cx="4191000" cy="297432"/>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38</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9" name="TextBox 8">
            <a:extLst>
              <a:ext uri="{FF2B5EF4-FFF2-40B4-BE49-F238E27FC236}">
                <a16:creationId xmlns:a16="http://schemas.microsoft.com/office/drawing/2014/main" id="{7D3DB056-B528-979A-36B5-3043CCC6FAFD}"/>
              </a:ext>
            </a:extLst>
          </p:cNvPr>
          <p:cNvSpPr txBox="1"/>
          <p:nvPr/>
        </p:nvSpPr>
        <p:spPr>
          <a:xfrm>
            <a:off x="659007" y="953700"/>
            <a:ext cx="7924800" cy="5575052"/>
          </a:xfrm>
          <a:prstGeom prst="rect">
            <a:avLst/>
          </a:prstGeom>
          <a:noFill/>
        </p:spPr>
        <p:txBody>
          <a:bodyPr wrap="square">
            <a:spAutoFit/>
          </a:bodyPr>
          <a:lstStyle/>
          <a:p>
            <a:pPr>
              <a:lnSpc>
                <a:spcPct val="150000"/>
              </a:lnSpc>
            </a:pPr>
            <a:r>
              <a:rPr lang="en-US" sz="2400" b="1" i="0" dirty="0">
                <a:solidFill>
                  <a:srgbClr val="222222"/>
                </a:solidFill>
                <a:effectLst/>
              </a:rPr>
              <a:t>Getting Started with Data Visualization using Tableau</a:t>
            </a:r>
          </a:p>
          <a:p>
            <a:pPr algn="l">
              <a:lnSpc>
                <a:spcPct val="150000"/>
              </a:lnSpc>
            </a:pPr>
            <a:r>
              <a:rPr lang="en-US" sz="2400" b="0" i="0" dirty="0">
                <a:solidFill>
                  <a:srgbClr val="222222"/>
                </a:solidFill>
                <a:effectLst/>
              </a:rPr>
              <a:t>Once you have installed Tableau in the system, let’s start with some real-world Data Visualization using Tableau.</a:t>
            </a:r>
          </a:p>
          <a:p>
            <a:pPr algn="l">
              <a:lnSpc>
                <a:spcPct val="150000"/>
              </a:lnSpc>
            </a:pPr>
            <a:r>
              <a:rPr lang="en-US" sz="2400" b="1" i="0" dirty="0">
                <a:solidFill>
                  <a:srgbClr val="222222"/>
                </a:solidFill>
                <a:effectLst/>
              </a:rPr>
              <a:t>Load Data in Tableau:-</a:t>
            </a:r>
          </a:p>
          <a:p>
            <a:pPr algn="just">
              <a:lnSpc>
                <a:spcPct val="150000"/>
              </a:lnSpc>
            </a:pPr>
            <a:r>
              <a:rPr lang="en-US" sz="2400" b="0" i="0" dirty="0">
                <a:solidFill>
                  <a:srgbClr val="222222"/>
                </a:solidFill>
                <a:effectLst/>
              </a:rPr>
              <a:t>Tableau supports various data formats which can be loaded by choosing those options. Under a file we see various options to load data from the local directory and under to a server, we see options to load data from cloud servers. for loading CSV files we select Text file options, for excel and SQL files we choose their respective options.</a:t>
            </a:r>
          </a:p>
        </p:txBody>
      </p:sp>
    </p:spTree>
    <p:extLst>
      <p:ext uri="{BB962C8B-B14F-4D97-AF65-F5344CB8AC3E}">
        <p14:creationId xmlns:p14="http://schemas.microsoft.com/office/powerpoint/2010/main" val="3754066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C2F7A893-3660-481E-8BF6-4FD0E7B286E7}"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39</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8BEF96-85EA-A568-408B-88A5F34E2F2A}"/>
              </a:ext>
            </a:extLst>
          </p:cNvPr>
          <p:cNvSpPr txBox="1"/>
          <p:nvPr/>
        </p:nvSpPr>
        <p:spPr>
          <a:xfrm>
            <a:off x="457200" y="796675"/>
            <a:ext cx="8305800" cy="5584606"/>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rPr>
              <a:t>Connect Tableau to the data file:</a:t>
            </a:r>
            <a:endParaRPr kumimoji="0" lang="en-US" altLang="en-US"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AutoNum type="arabicPeriod"/>
              <a:tabLst/>
            </a:pPr>
            <a:r>
              <a:rPr kumimoji="0" lang="en-US" altLang="en-US" sz="2000" b="0" i="0" u="none" strike="noStrike" cap="none" normalizeH="0" baseline="0" dirty="0">
                <a:ln>
                  <a:noFill/>
                </a:ln>
                <a:solidFill>
                  <a:srgbClr val="222222"/>
                </a:solidFill>
                <a:effectLst/>
              </a:rPr>
              <a:t>To open the application, click the Tableau icon on your desktop (or in your Start menu).</a:t>
            </a:r>
          </a:p>
          <a:p>
            <a:pPr marL="0" marR="0" lvl="0" indent="0" algn="just" defTabSz="914400" rtl="0" eaLnBrk="0" fontAlgn="base" latinLnBrk="0" hangingPunct="0">
              <a:lnSpc>
                <a:spcPct val="15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rgbClr val="222222"/>
                </a:solidFill>
                <a:effectLst/>
              </a:rPr>
              <a:t>In the Connect panel at the left side of the Start page, click the Excel link under the </a:t>
            </a:r>
            <a:r>
              <a:rPr kumimoji="0" lang="en-US" altLang="en-US" sz="2000" b="1" i="0" u="none" strike="noStrike" cap="none" normalizeH="0" baseline="0" dirty="0">
                <a:ln>
                  <a:noFill/>
                </a:ln>
                <a:solidFill>
                  <a:srgbClr val="222222"/>
                </a:solidFill>
                <a:effectLst/>
              </a:rPr>
              <a:t>“To a File”</a:t>
            </a:r>
            <a:r>
              <a:rPr kumimoji="0" lang="en-US" altLang="en-US" sz="2000" b="0" i="0" u="none" strike="noStrike" cap="none" normalizeH="0" baseline="0" dirty="0">
                <a:ln>
                  <a:noFill/>
                </a:ln>
                <a:solidFill>
                  <a:srgbClr val="222222"/>
                </a:solidFill>
                <a:effectLst/>
              </a:rPr>
              <a:t> heading to the open file selection option.</a:t>
            </a:r>
          </a:p>
          <a:p>
            <a:pPr marL="0" marR="0" lvl="0" indent="0" algn="just" defTabSz="914400" rtl="0" eaLnBrk="0" fontAlgn="base" latinLnBrk="0" hangingPunct="0">
              <a:lnSpc>
                <a:spcPct val="15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rgbClr val="222222"/>
                </a:solidFill>
                <a:effectLst/>
              </a:rPr>
              <a:t>Using the file selection box, select the Excel worksheet that you want to open, and then click the Open button to continue</a:t>
            </a:r>
          </a:p>
          <a:p>
            <a:pPr marL="0" marR="0" lvl="0" indent="0" algn="just" defTabSz="914400" rtl="0" eaLnBrk="0" fontAlgn="base" latinLnBrk="0" hangingPunct="0">
              <a:lnSpc>
                <a:spcPct val="15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rgbClr val="222222"/>
                </a:solidFill>
                <a:effectLst/>
              </a:rPr>
              <a:t>Select the Orders sheet from the navigation menu on the left and drag it onto the Drag Sheets Here area, as shown in the above gif.</a:t>
            </a:r>
          </a:p>
          <a:p>
            <a:pPr marL="0" marR="0" lvl="0" indent="0" algn="just" defTabSz="914400" rtl="0" eaLnBrk="0" fontAlgn="base" latinLnBrk="0" hangingPunct="0">
              <a:lnSpc>
                <a:spcPct val="150000"/>
              </a:lnSpc>
              <a:spcBef>
                <a:spcPct val="0"/>
              </a:spcBef>
              <a:spcAft>
                <a:spcPct val="0"/>
              </a:spcAft>
              <a:buClrTx/>
              <a:buSzTx/>
              <a:buFontTx/>
              <a:buAutoNum type="arabicPeriod" startAt="5"/>
              <a:tabLst/>
            </a:pPr>
            <a:r>
              <a:rPr kumimoji="0" lang="en-US" altLang="en-US" sz="2000" b="0" i="0" u="none" strike="noStrike" cap="none" normalizeH="0" baseline="0" dirty="0">
                <a:ln>
                  <a:noFill/>
                </a:ln>
                <a:solidFill>
                  <a:srgbClr val="222222"/>
                </a:solidFill>
                <a:effectLst/>
              </a:rPr>
              <a:t>After loading we can perform data cleaning, data preprocessing, feature extraction to some extent.</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67926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ED5C77-6014-4315-97F7-E9C303A7BD62}"/>
              </a:ext>
            </a:extLst>
          </p:cNvPr>
          <p:cNvSpPr>
            <a:spLocks noGrp="1"/>
          </p:cNvSpPr>
          <p:nvPr>
            <p:ph type="sldNum" sz="quarter" idx="12"/>
          </p:nvPr>
        </p:nvSpPr>
        <p:spPr/>
        <p:txBody>
          <a:bodyPr/>
          <a:lstStyle/>
          <a:p>
            <a:fld id="{B6F15528-21DE-4FAA-801E-634DDDAF4B2B}" type="slidenum">
              <a:rPr lang="en-US" smtClean="0">
                <a:solidFill>
                  <a:schemeClr val="tx1"/>
                </a:solidFill>
              </a:rPr>
              <a:pPr/>
              <a:t>4</a:t>
            </a:fld>
            <a:endParaRPr lang="en-US" dirty="0">
              <a:solidFill>
                <a:schemeClr val="tx1"/>
              </a:solidFill>
            </a:endParaRPr>
          </a:p>
        </p:txBody>
      </p:sp>
      <p:sp>
        <p:nvSpPr>
          <p:cNvPr id="4" name="Date Placeholder 3"/>
          <p:cNvSpPr>
            <a:spLocks noGrp="1"/>
          </p:cNvSpPr>
          <p:nvPr>
            <p:ph type="dt" sz="half" idx="10"/>
          </p:nvPr>
        </p:nvSpPr>
        <p:spPr/>
        <p:txBody>
          <a:bodyPr/>
          <a:lstStyle/>
          <a:p>
            <a:fld id="{5FFBB498-491F-4DAA-A3EE-037EFF8F3711}" type="datetime1">
              <a:rPr lang="en-US" smtClean="0">
                <a:solidFill>
                  <a:schemeClr val="tx1"/>
                </a:solidFill>
              </a:rPr>
              <a:t>12/2/24</a:t>
            </a:fld>
            <a:endParaRPr lang="en-US" dirty="0">
              <a:solidFill>
                <a:schemeClr val="tx1"/>
              </a:solidFill>
            </a:endParaRPr>
          </a:p>
        </p:txBody>
      </p:sp>
      <p:sp>
        <p:nvSpPr>
          <p:cNvPr id="9" name="Title 1">
            <a:extLst>
              <a:ext uri="{FF2B5EF4-FFF2-40B4-BE49-F238E27FC236}">
                <a16:creationId xmlns:a16="http://schemas.microsoft.com/office/drawing/2014/main" id="{7F729364-E233-400C-A9FA-517A1A28335A}"/>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prstClr val="black"/>
                </a:solidFill>
              </a:rPr>
              <a:t>Course Contents / Syllabus</a:t>
            </a:r>
          </a:p>
        </p:txBody>
      </p:sp>
      <p:sp>
        <p:nvSpPr>
          <p:cNvPr id="3" name="Footer Placeholder 2">
            <a:extLst>
              <a:ext uri="{FF2B5EF4-FFF2-40B4-BE49-F238E27FC236}">
                <a16:creationId xmlns:a16="http://schemas.microsoft.com/office/drawing/2014/main" id="{D302C7DC-EEA0-48B6-A2F2-C9A1A725C72D}"/>
              </a:ext>
            </a:extLst>
          </p:cNvPr>
          <p:cNvSpPr>
            <a:spLocks noGrp="1"/>
          </p:cNvSpPr>
          <p:nvPr>
            <p:ph type="ftr" sz="quarter" idx="11"/>
          </p:nvPr>
        </p:nvSpPr>
        <p:spPr>
          <a:xfrm>
            <a:off x="3124200" y="6356350"/>
            <a:ext cx="3657600" cy="365125"/>
          </a:xfrm>
        </p:spPr>
        <p:txBody>
          <a:bodyPr/>
          <a:lstStyle/>
          <a:p>
            <a:r>
              <a:rPr lang="en-US"/>
              <a:t>UNIT 05     Data Analytics</a:t>
            </a:r>
            <a:endParaRPr lang="en-US" dirty="0"/>
          </a:p>
        </p:txBody>
      </p:sp>
      <p:pic>
        <p:nvPicPr>
          <p:cNvPr id="10" name="Picture 9">
            <a:extLst>
              <a:ext uri="{FF2B5EF4-FFF2-40B4-BE49-F238E27FC236}">
                <a16:creationId xmlns:a16="http://schemas.microsoft.com/office/drawing/2014/main" id="{89F96670-FB8E-7180-8940-EE7B282CFF37}"/>
              </a:ext>
            </a:extLst>
          </p:cNvPr>
          <p:cNvPicPr>
            <a:picLocks noChangeAspect="1"/>
          </p:cNvPicPr>
          <p:nvPr/>
        </p:nvPicPr>
        <p:blipFill>
          <a:blip r:embed="rId2"/>
          <a:stretch>
            <a:fillRect/>
          </a:stretch>
        </p:blipFill>
        <p:spPr>
          <a:xfrm>
            <a:off x="228601" y="984803"/>
            <a:ext cx="8686800" cy="5263597"/>
          </a:xfrm>
          <a:prstGeom prst="rect">
            <a:avLst/>
          </a:prstGeom>
        </p:spPr>
      </p:pic>
      <p:pic>
        <p:nvPicPr>
          <p:cNvPr id="12" name="Picture 11">
            <a:extLst>
              <a:ext uri="{FF2B5EF4-FFF2-40B4-BE49-F238E27FC236}">
                <a16:creationId xmlns:a16="http://schemas.microsoft.com/office/drawing/2014/main" id="{E1EDBAE6-6D81-06DB-387B-283D8A4C9162}"/>
              </a:ext>
            </a:extLst>
          </p:cNvPr>
          <p:cNvPicPr>
            <a:picLocks noChangeAspect="1"/>
          </p:cNvPicPr>
          <p:nvPr/>
        </p:nvPicPr>
        <p:blipFill>
          <a:blip r:embed="rId3"/>
          <a:stretch>
            <a:fillRect/>
          </a:stretch>
        </p:blipFill>
        <p:spPr>
          <a:xfrm>
            <a:off x="0" y="-9524"/>
            <a:ext cx="1378974" cy="838194"/>
          </a:xfrm>
          <a:prstGeom prst="rect">
            <a:avLst/>
          </a:prstGeom>
        </p:spPr>
      </p:pic>
    </p:spTree>
    <p:extLst>
      <p:ext uri="{BB962C8B-B14F-4D97-AF65-F5344CB8AC3E}">
        <p14:creationId xmlns:p14="http://schemas.microsoft.com/office/powerpoint/2010/main" val="606155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5924C24A-BB47-4885-8836-5568F7659DBF}"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40</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8BEF96-85EA-A568-408B-88A5F34E2F2A}"/>
              </a:ext>
            </a:extLst>
          </p:cNvPr>
          <p:cNvSpPr txBox="1"/>
          <p:nvPr/>
        </p:nvSpPr>
        <p:spPr>
          <a:xfrm>
            <a:off x="533400" y="710563"/>
            <a:ext cx="7613650" cy="967957"/>
          </a:xfrm>
          <a:prstGeom prst="rect">
            <a:avLst/>
          </a:prstGeom>
          <a:noFill/>
        </p:spPr>
        <p:txBody>
          <a:bodyPr wrap="square">
            <a:spAutoFit/>
          </a:bodyPr>
          <a:lstStyle/>
          <a:p>
            <a:pPr algn="just" eaLnBrk="0" fontAlgn="base" hangingPunct="0">
              <a:lnSpc>
                <a:spcPct val="150000"/>
              </a:lnSpc>
              <a:spcBef>
                <a:spcPct val="0"/>
              </a:spcBef>
              <a:spcAft>
                <a:spcPct val="0"/>
              </a:spcAft>
            </a:pPr>
            <a:r>
              <a:rPr lang="en-IN" sz="2000" b="1" i="0" dirty="0">
                <a:solidFill>
                  <a:srgbClr val="222222"/>
                </a:solidFill>
                <a:effectLst/>
              </a:rPr>
              <a:t>Understanding different Sections in Tableau</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endParaRPr>
          </a:p>
        </p:txBody>
      </p:sp>
      <p:pic>
        <p:nvPicPr>
          <p:cNvPr id="7172" name="Picture 4" descr="Different Sections in Tableau ">
            <a:extLst>
              <a:ext uri="{FF2B5EF4-FFF2-40B4-BE49-F238E27FC236}">
                <a16:creationId xmlns:a16="http://schemas.microsoft.com/office/drawing/2014/main" id="{4D2C2296-A09C-80E0-53D1-942ADD805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31" y="1345244"/>
            <a:ext cx="8806869" cy="4978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76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000" b="1" dirty="0">
                <a:effectLst/>
                <a:ea typeface="Calibri" panose="020F0502020204030204" pitchFamily="34" charset="0"/>
              </a:rPr>
              <a:t>Debug and troubleshoot installation and configuration of the Tableau</a:t>
            </a:r>
            <a:endParaRPr lang="en-US" sz="2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8D3BB308-C7E3-4018-A05C-5F64F29860C7}"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41</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8BEF96-85EA-A568-408B-88A5F34E2F2A}"/>
              </a:ext>
            </a:extLst>
          </p:cNvPr>
          <p:cNvSpPr txBox="1"/>
          <p:nvPr/>
        </p:nvSpPr>
        <p:spPr>
          <a:xfrm>
            <a:off x="609601" y="705483"/>
            <a:ext cx="8305799" cy="5584606"/>
          </a:xfrm>
          <a:prstGeom prst="rect">
            <a:avLst/>
          </a:prstGeom>
          <a:noFill/>
        </p:spPr>
        <p:txBody>
          <a:bodyPr wrap="square">
            <a:spAutoFit/>
          </a:bodyPr>
          <a:lstStyle/>
          <a:p>
            <a:pPr algn="l">
              <a:lnSpc>
                <a:spcPct val="150000"/>
              </a:lnSpc>
            </a:pPr>
            <a:r>
              <a:rPr lang="en-US" sz="2000" b="1" i="0" dirty="0">
                <a:solidFill>
                  <a:srgbClr val="222222"/>
                </a:solidFill>
                <a:effectLst/>
              </a:rPr>
              <a:t>Creating Visuals in Tableau</a:t>
            </a:r>
            <a:endParaRPr lang="en-US" sz="2000" b="0" i="0" dirty="0">
              <a:solidFill>
                <a:srgbClr val="222222"/>
              </a:solidFill>
              <a:effectLst/>
            </a:endParaRPr>
          </a:p>
          <a:p>
            <a:pPr algn="l">
              <a:lnSpc>
                <a:spcPct val="150000"/>
              </a:lnSpc>
            </a:pPr>
            <a:r>
              <a:rPr lang="en-US" sz="2000" b="0" i="0" dirty="0">
                <a:solidFill>
                  <a:srgbClr val="222222"/>
                </a:solidFill>
                <a:effectLst/>
              </a:rPr>
              <a:t>Let’s begin with the real data visualization using Tableau-</a:t>
            </a:r>
          </a:p>
          <a:p>
            <a:pPr algn="l">
              <a:lnSpc>
                <a:spcPct val="150000"/>
              </a:lnSpc>
            </a:pPr>
            <a:r>
              <a:rPr lang="en-US" sz="2000" b="1" i="0" dirty="0">
                <a:solidFill>
                  <a:srgbClr val="222222"/>
                </a:solidFill>
                <a:effectLst/>
              </a:rPr>
              <a:t>Tableau supports the following data types</a:t>
            </a:r>
            <a:r>
              <a:rPr lang="en-US" sz="2000" b="0" i="0" dirty="0">
                <a:solidFill>
                  <a:srgbClr val="222222"/>
                </a:solidFill>
                <a:effectLst/>
              </a:rPr>
              <a:t>:</a:t>
            </a:r>
          </a:p>
          <a:p>
            <a:pPr algn="l">
              <a:lnSpc>
                <a:spcPct val="150000"/>
              </a:lnSpc>
              <a:buFont typeface="+mj-lt"/>
              <a:buAutoNum type="arabicPeriod"/>
            </a:pPr>
            <a:r>
              <a:rPr lang="en-US" sz="2000" b="1" i="0" dirty="0">
                <a:solidFill>
                  <a:srgbClr val="222222"/>
                </a:solidFill>
                <a:effectLst/>
              </a:rPr>
              <a:t>Boolean</a:t>
            </a:r>
            <a:r>
              <a:rPr lang="en-US" sz="2000" b="0" i="0" dirty="0">
                <a:solidFill>
                  <a:srgbClr val="222222"/>
                </a:solidFill>
                <a:effectLst/>
              </a:rPr>
              <a:t>: True and false can be stored in this data type.</a:t>
            </a:r>
          </a:p>
          <a:p>
            <a:pPr algn="l">
              <a:lnSpc>
                <a:spcPct val="150000"/>
              </a:lnSpc>
              <a:buFont typeface="+mj-lt"/>
              <a:buAutoNum type="arabicPeriod"/>
            </a:pPr>
            <a:r>
              <a:rPr lang="en-US" sz="2000" b="1" i="0" dirty="0">
                <a:solidFill>
                  <a:srgbClr val="222222"/>
                </a:solidFill>
                <a:effectLst/>
              </a:rPr>
              <a:t>Date/Datetime</a:t>
            </a:r>
            <a:r>
              <a:rPr lang="en-US" sz="2000" b="0" i="0" dirty="0">
                <a:solidFill>
                  <a:srgbClr val="222222"/>
                </a:solidFill>
                <a:effectLst/>
              </a:rPr>
              <a:t>:</a:t>
            </a:r>
            <a:br>
              <a:rPr lang="en-US" sz="2000" b="0" i="0" dirty="0">
                <a:solidFill>
                  <a:srgbClr val="222222"/>
                </a:solidFill>
                <a:effectLst/>
              </a:rPr>
            </a:br>
            <a:r>
              <a:rPr lang="en-US" sz="2000" b="0" i="0" dirty="0">
                <a:solidFill>
                  <a:srgbClr val="222222"/>
                </a:solidFill>
                <a:effectLst/>
              </a:rPr>
              <a:t>This data type can help in leveraging Tableau’s default date hierarchy</a:t>
            </a:r>
            <a:br>
              <a:rPr lang="en-US" sz="2000" b="0" i="0" dirty="0">
                <a:solidFill>
                  <a:srgbClr val="222222"/>
                </a:solidFill>
                <a:effectLst/>
              </a:rPr>
            </a:br>
            <a:r>
              <a:rPr lang="en-US" sz="2000" b="0" i="0" dirty="0">
                <a:solidFill>
                  <a:srgbClr val="222222"/>
                </a:solidFill>
                <a:effectLst/>
              </a:rPr>
              <a:t>behavior when applied to valid date or </a:t>
            </a:r>
            <a:r>
              <a:rPr lang="en-US" sz="2000" b="0" i="0" dirty="0" err="1">
                <a:solidFill>
                  <a:srgbClr val="222222"/>
                </a:solidFill>
                <a:effectLst/>
              </a:rPr>
              <a:t>DateTime</a:t>
            </a:r>
            <a:r>
              <a:rPr lang="en-US" sz="2000" b="0" i="0" dirty="0">
                <a:solidFill>
                  <a:srgbClr val="222222"/>
                </a:solidFill>
                <a:effectLst/>
              </a:rPr>
              <a:t> fields.</a:t>
            </a:r>
          </a:p>
          <a:p>
            <a:pPr algn="l">
              <a:lnSpc>
                <a:spcPct val="150000"/>
              </a:lnSpc>
              <a:buFont typeface="+mj-lt"/>
              <a:buAutoNum type="arabicPeriod"/>
            </a:pPr>
            <a:r>
              <a:rPr lang="en-US" sz="2000" b="1" i="0" dirty="0">
                <a:solidFill>
                  <a:srgbClr val="222222"/>
                </a:solidFill>
                <a:effectLst/>
              </a:rPr>
              <a:t>Number</a:t>
            </a:r>
            <a:r>
              <a:rPr lang="en-US" sz="2000" b="0" i="0" dirty="0">
                <a:solidFill>
                  <a:srgbClr val="222222"/>
                </a:solidFill>
                <a:effectLst/>
              </a:rPr>
              <a:t>: These are values that are numeric. Values can be integers or floating-point numbers (numbers with decimals).</a:t>
            </a:r>
          </a:p>
          <a:p>
            <a:pPr algn="l">
              <a:lnSpc>
                <a:spcPct val="150000"/>
              </a:lnSpc>
              <a:buFont typeface="+mj-lt"/>
              <a:buAutoNum type="arabicPeriod"/>
            </a:pPr>
            <a:r>
              <a:rPr lang="en-US" sz="2000" b="1" i="0" dirty="0">
                <a:solidFill>
                  <a:srgbClr val="222222"/>
                </a:solidFill>
                <a:effectLst/>
              </a:rPr>
              <a:t>String</a:t>
            </a:r>
            <a:r>
              <a:rPr lang="en-US" sz="2000" b="0" i="0" dirty="0">
                <a:solidFill>
                  <a:srgbClr val="222222"/>
                </a:solidFill>
                <a:effectLst/>
              </a:rPr>
              <a:t>: This is a sequence of characters encased in single or double quotation marks.</a:t>
            </a:r>
          </a:p>
          <a:p>
            <a:pPr algn="l">
              <a:lnSpc>
                <a:spcPct val="150000"/>
              </a:lnSpc>
              <a:buFont typeface="+mj-lt"/>
              <a:buAutoNum type="arabicPeriod"/>
            </a:pPr>
            <a:r>
              <a:rPr lang="en-US" sz="2000" b="1" i="0" dirty="0">
                <a:solidFill>
                  <a:srgbClr val="222222"/>
                </a:solidFill>
                <a:effectLst/>
              </a:rPr>
              <a:t>Geolocation: </a:t>
            </a:r>
            <a:r>
              <a:rPr lang="en-US" sz="2000" b="0" i="0" dirty="0">
                <a:solidFill>
                  <a:srgbClr val="222222"/>
                </a:solidFill>
                <a:effectLst/>
              </a:rPr>
              <a:t>These are values that we need to plot maps.</a:t>
            </a:r>
            <a:endParaRPr kumimoji="0" lang="en-US" altLang="en-US" sz="20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71733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600200"/>
            <a:ext cx="7641771" cy="4024316"/>
          </a:xfrm>
        </p:spPr>
        <p:txBody>
          <a:bodyPr>
            <a:normAutofit/>
          </a:bodyPr>
          <a:lstStyle/>
          <a:p>
            <a:pPr marL="0" indent="0" algn="just">
              <a:lnSpc>
                <a:spcPct val="150000"/>
              </a:lnSpc>
              <a:buNone/>
            </a:pPr>
            <a:r>
              <a:rPr lang="en-IN" sz="2400" b="1" dirty="0">
                <a:latin typeface="+mj-lt"/>
              </a:rPr>
              <a:t>Objective: </a:t>
            </a:r>
            <a:r>
              <a:rPr lang="en-IN" sz="2400" dirty="0">
                <a:latin typeface="+mj-lt"/>
              </a:rPr>
              <a:t>to study different type of charts and </a:t>
            </a:r>
            <a:r>
              <a:rPr lang="en-IN" sz="2400" dirty="0">
                <a:effectLst/>
                <a:latin typeface="+mj-lt"/>
                <a:ea typeface="Calibri" panose="020F0502020204030204" pitchFamily="34" charset="0"/>
              </a:rPr>
              <a:t>creating basic charts (line, bar charts, Tree maps)</a:t>
            </a:r>
            <a:r>
              <a:rPr lang="en-IN" sz="2400" dirty="0">
                <a:latin typeface="+mj-lt"/>
              </a:rPr>
              <a:t>.</a:t>
            </a:r>
          </a:p>
          <a:p>
            <a:pPr marL="0" indent="0" algn="just">
              <a:lnSpc>
                <a:spcPct val="150000"/>
              </a:lnSpc>
              <a:buNone/>
            </a:pPr>
            <a:endParaRPr lang="en-IN" sz="2400" dirty="0"/>
          </a:p>
          <a:p>
            <a:pPr marL="0" indent="0" algn="just">
              <a:lnSpc>
                <a:spcPct val="150000"/>
              </a:lnSpc>
              <a:buNone/>
            </a:pPr>
            <a:r>
              <a:rPr lang="en-US" sz="2400" b="1" dirty="0"/>
              <a:t>Recap-  </a:t>
            </a:r>
            <a:r>
              <a:rPr lang="en-US" sz="2400" dirty="0"/>
              <a:t>basic knowledge of </a:t>
            </a:r>
            <a:r>
              <a:rPr lang="en-IN" sz="2400" b="1" dirty="0">
                <a:effectLst/>
                <a:ea typeface="Calibri" panose="020F0502020204030204" pitchFamily="34" charset="0"/>
              </a:rPr>
              <a:t>Exploratory Data Analysis and Data Pre-processing </a:t>
            </a:r>
            <a:r>
              <a:rPr lang="en-US" sz="2400" dirty="0"/>
              <a:t>.</a:t>
            </a:r>
          </a:p>
          <a:p>
            <a:pPr marL="0" indent="0" algn="just">
              <a:lnSpc>
                <a:spcPct val="150000"/>
              </a:lnSpc>
              <a:buNone/>
            </a:pPr>
            <a:endParaRPr lang="en-US" sz="2400" b="1" dirty="0"/>
          </a:p>
          <a:p>
            <a:pPr marL="0" indent="0" algn="just">
              <a:lnSpc>
                <a:spcPct val="150000"/>
              </a:lnSpc>
              <a:buNone/>
            </a:pPr>
            <a:endParaRPr lang="en-IN" sz="2400" dirty="0"/>
          </a:p>
          <a:p>
            <a:pPr marL="0" indent="0" algn="just">
              <a:lnSpc>
                <a:spcPct val="150000"/>
              </a:lnSpc>
              <a:buNone/>
            </a:pPr>
            <a:endParaRPr lang="en-IN" sz="2400" b="1" dirty="0"/>
          </a:p>
        </p:txBody>
      </p:sp>
      <p:sp>
        <p:nvSpPr>
          <p:cNvPr id="4" name="Date Placeholder 3"/>
          <p:cNvSpPr>
            <a:spLocks noGrp="1"/>
          </p:cNvSpPr>
          <p:nvPr>
            <p:ph type="dt" sz="half" idx="10"/>
          </p:nvPr>
        </p:nvSpPr>
        <p:spPr/>
        <p:txBody>
          <a:bodyPr/>
          <a:lstStyle/>
          <a:p>
            <a:pPr defTabSz="685800">
              <a:defRPr/>
            </a:pPr>
            <a:fld id="{656C9CA8-B375-4E4C-AF43-D7D3FA6AA277}" type="datetime1">
              <a:rPr lang="en-US" sz="900" smtClean="0">
                <a:solidFill>
                  <a:prstClr val="black">
                    <a:tint val="75000"/>
                  </a:prstClr>
                </a:solidFill>
                <a:latin typeface="Calibri"/>
              </a:rPr>
              <a:t>12/2/24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defTabSz="992764" eaLnBrk="1" fontAlgn="auto" hangingPunct="1">
              <a:spcAft>
                <a:spcPts val="0"/>
              </a:spcAft>
              <a:defRPr/>
            </a:pPr>
            <a:r>
              <a:rPr lang="en-IN" sz="2400" b="1" dirty="0">
                <a:effectLst/>
                <a:ea typeface="Calibri" panose="020F0502020204030204" pitchFamily="34" charset="0"/>
              </a:rPr>
              <a:t>Topic Objective</a:t>
            </a:r>
            <a:endParaRPr lang="en-US" sz="4000" dirty="0"/>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a:xfrm>
            <a:off x="3124200" y="6400800"/>
            <a:ext cx="3505200" cy="273050"/>
          </a:xfrm>
        </p:spPr>
        <p:txBody>
          <a:bodyPr/>
          <a:lstStyle/>
          <a:p>
            <a:r>
              <a:rPr lang="en-US"/>
              <a:t>UNIT 05     Data Analytics</a:t>
            </a:r>
            <a:endParaRPr lang="en-US" dirty="0"/>
          </a:p>
        </p:txBody>
      </p:sp>
      <p:pic>
        <p:nvPicPr>
          <p:cNvPr id="7" name="Picture 6">
            <a:extLst>
              <a:ext uri="{FF2B5EF4-FFF2-40B4-BE49-F238E27FC236}">
                <a16:creationId xmlns:a16="http://schemas.microsoft.com/office/drawing/2014/main" id="{2D3F4FDA-D687-22C3-12F2-073A850EFA27}"/>
              </a:ext>
            </a:extLst>
          </p:cNvPr>
          <p:cNvPicPr>
            <a:picLocks noChangeAspect="1"/>
          </p:cNvPicPr>
          <p:nvPr/>
        </p:nvPicPr>
        <p:blipFill>
          <a:blip r:embed="rId2"/>
          <a:stretch>
            <a:fillRect/>
          </a:stretch>
        </p:blipFill>
        <p:spPr>
          <a:xfrm>
            <a:off x="0" y="-9524"/>
            <a:ext cx="1378974" cy="838194"/>
          </a:xfrm>
          <a:prstGeom prst="rect">
            <a:avLst/>
          </a:prstGeom>
        </p:spPr>
      </p:pic>
    </p:spTree>
    <p:extLst>
      <p:ext uri="{BB962C8B-B14F-4D97-AF65-F5344CB8AC3E}">
        <p14:creationId xmlns:p14="http://schemas.microsoft.com/office/powerpoint/2010/main" val="802925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82B11CC3-60BF-450F-AE1F-37AC01183261}"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114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43</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0D6544A-D9DB-1031-9B00-B230B8384886}"/>
              </a:ext>
            </a:extLst>
          </p:cNvPr>
          <p:cNvSpPr txBox="1"/>
          <p:nvPr/>
        </p:nvSpPr>
        <p:spPr>
          <a:xfrm>
            <a:off x="457200" y="1007186"/>
            <a:ext cx="8229600" cy="5021055"/>
          </a:xfrm>
          <a:prstGeom prst="rect">
            <a:avLst/>
          </a:prstGeom>
          <a:noFill/>
        </p:spPr>
        <p:txBody>
          <a:bodyPr wrap="square">
            <a:spAutoFit/>
          </a:bodyPr>
          <a:lstStyle/>
          <a:p>
            <a:pPr>
              <a:lnSpc>
                <a:spcPct val="150000"/>
              </a:lnSpc>
            </a:pPr>
            <a:r>
              <a:rPr lang="en-US" sz="2400" b="1" i="0" dirty="0">
                <a:solidFill>
                  <a:srgbClr val="4A4A4A"/>
                </a:solidFill>
                <a:effectLst/>
              </a:rPr>
              <a:t>Line Chart</a:t>
            </a:r>
            <a:endParaRPr lang="en-US" sz="2400" b="0" i="0" dirty="0">
              <a:solidFill>
                <a:srgbClr val="4A4A4A"/>
              </a:solidFill>
              <a:effectLst/>
            </a:endParaRPr>
          </a:p>
          <a:p>
            <a:pPr>
              <a:lnSpc>
                <a:spcPct val="150000"/>
              </a:lnSpc>
            </a:pPr>
            <a:r>
              <a:rPr lang="en-US" sz="2400" b="0" i="0" dirty="0">
                <a:solidFill>
                  <a:srgbClr val="4A4A4A"/>
                </a:solidFill>
                <a:effectLst/>
              </a:rPr>
              <a:t>The line chart, or line graph, is another familiar method for displaying data. It connects several distinct data points, presenting them as one continuous evolution. The result is a simple, straightforward way to visualize changes in one value relative to another.</a:t>
            </a:r>
          </a:p>
          <a:p>
            <a:pPr lvl="1">
              <a:lnSpc>
                <a:spcPct val="150000"/>
              </a:lnSpc>
              <a:buFont typeface="Arial" panose="020B0604020202020204" pitchFamily="34" charset="0"/>
              <a:buChar char="•"/>
            </a:pPr>
            <a:r>
              <a:rPr lang="en-US" sz="2400" b="0" i="0" dirty="0">
                <a:solidFill>
                  <a:srgbClr val="4A4A4A"/>
                </a:solidFill>
                <a:effectLst/>
              </a:rPr>
              <a:t>Go to a new Worksheet</a:t>
            </a:r>
          </a:p>
          <a:p>
            <a:pPr lvl="1">
              <a:lnSpc>
                <a:spcPct val="150000"/>
              </a:lnSpc>
              <a:buFont typeface="Arial" panose="020B0604020202020204" pitchFamily="34" charset="0"/>
              <a:buChar char="•"/>
            </a:pPr>
            <a:r>
              <a:rPr lang="en-US" sz="2400" b="0" i="0" dirty="0">
                <a:solidFill>
                  <a:srgbClr val="4A4A4A"/>
                </a:solidFill>
                <a:effectLst/>
              </a:rPr>
              <a:t>Drag </a:t>
            </a:r>
            <a:r>
              <a:rPr lang="en-US" sz="2400" b="0" i="1" dirty="0">
                <a:solidFill>
                  <a:srgbClr val="4A4A4A"/>
                </a:solidFill>
                <a:effectLst/>
              </a:rPr>
              <a:t>Order Date</a:t>
            </a:r>
            <a:r>
              <a:rPr lang="en-US" sz="2400" b="0" i="0" dirty="0">
                <a:solidFill>
                  <a:srgbClr val="4A4A4A"/>
                </a:solidFill>
                <a:effectLst/>
              </a:rPr>
              <a:t> into </a:t>
            </a:r>
            <a:r>
              <a:rPr lang="en-US" sz="2400" b="0" i="1" dirty="0">
                <a:solidFill>
                  <a:srgbClr val="4A4A4A"/>
                </a:solidFill>
                <a:effectLst/>
              </a:rPr>
              <a:t>Columns</a:t>
            </a:r>
            <a:r>
              <a:rPr lang="en-US" sz="2400" b="0" i="0" dirty="0">
                <a:solidFill>
                  <a:srgbClr val="4A4A4A"/>
                </a:solidFill>
                <a:effectLst/>
              </a:rPr>
              <a:t>.</a:t>
            </a:r>
          </a:p>
          <a:p>
            <a:pPr lvl="1">
              <a:lnSpc>
                <a:spcPct val="150000"/>
              </a:lnSpc>
              <a:buFont typeface="Arial" panose="020B0604020202020204" pitchFamily="34" charset="0"/>
              <a:buChar char="•"/>
            </a:pPr>
            <a:r>
              <a:rPr lang="en-US" sz="2400" b="0" i="0" dirty="0">
                <a:solidFill>
                  <a:srgbClr val="4A4A4A"/>
                </a:solidFill>
                <a:effectLst/>
              </a:rPr>
              <a:t>Drag </a:t>
            </a:r>
            <a:r>
              <a:rPr lang="en-US" sz="2400" b="0" i="1" dirty="0">
                <a:solidFill>
                  <a:srgbClr val="4A4A4A"/>
                </a:solidFill>
                <a:effectLst/>
              </a:rPr>
              <a:t>Sales</a:t>
            </a:r>
            <a:r>
              <a:rPr lang="en-US" sz="2400" b="0" i="0" dirty="0">
                <a:solidFill>
                  <a:srgbClr val="4A4A4A"/>
                </a:solidFill>
                <a:effectLst/>
              </a:rPr>
              <a:t> into </a:t>
            </a:r>
            <a:r>
              <a:rPr lang="en-US" sz="2400" b="0" i="1" dirty="0">
                <a:solidFill>
                  <a:srgbClr val="4A4A4A"/>
                </a:solidFill>
                <a:effectLst/>
              </a:rPr>
              <a:t>Rows</a:t>
            </a:r>
            <a:r>
              <a:rPr lang="en-US" sz="2400" b="0" i="0" dirty="0">
                <a:solidFill>
                  <a:srgbClr val="4A4A4A"/>
                </a:solidFill>
                <a:effectLst/>
              </a:rPr>
              <a:t>.</a:t>
            </a:r>
          </a:p>
        </p:txBody>
      </p:sp>
    </p:spTree>
    <p:extLst>
      <p:ext uri="{BB962C8B-B14F-4D97-AF65-F5344CB8AC3E}">
        <p14:creationId xmlns:p14="http://schemas.microsoft.com/office/powerpoint/2010/main" val="855631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AA5DAA18-B6AB-48D5-9263-F48C8E1EC7C7}"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114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44</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0D6544A-D9DB-1031-9B00-B230B8384886}"/>
              </a:ext>
            </a:extLst>
          </p:cNvPr>
          <p:cNvSpPr txBox="1"/>
          <p:nvPr/>
        </p:nvSpPr>
        <p:spPr>
          <a:xfrm>
            <a:off x="457200" y="1007186"/>
            <a:ext cx="8229600" cy="3359061"/>
          </a:xfrm>
          <a:prstGeom prst="rect">
            <a:avLst/>
          </a:prstGeom>
          <a:noFill/>
        </p:spPr>
        <p:txBody>
          <a:bodyPr wrap="square">
            <a:spAutoFit/>
          </a:bodyPr>
          <a:lstStyle/>
          <a:p>
            <a:pPr>
              <a:lnSpc>
                <a:spcPct val="150000"/>
              </a:lnSpc>
            </a:pPr>
            <a:r>
              <a:rPr lang="en-US" sz="2400" b="1" i="0" dirty="0">
                <a:solidFill>
                  <a:srgbClr val="4A4A4A"/>
                </a:solidFill>
                <a:effectLst/>
                <a:latin typeface="+mj-lt"/>
              </a:rPr>
              <a:t>Line Chart</a:t>
            </a:r>
          </a:p>
          <a:p>
            <a:pPr>
              <a:lnSpc>
                <a:spcPct val="150000"/>
              </a:lnSpc>
            </a:pPr>
            <a:r>
              <a:rPr lang="en-US" sz="2400" i="0" dirty="0">
                <a:solidFill>
                  <a:srgbClr val="444444"/>
                </a:solidFill>
                <a:effectLst/>
                <a:latin typeface="+mj-lt"/>
              </a:rPr>
              <a:t>Step 1: Add Dimension Field and Measure Field</a:t>
            </a:r>
          </a:p>
          <a:p>
            <a:pPr>
              <a:lnSpc>
                <a:spcPct val="150000"/>
              </a:lnSpc>
            </a:pPr>
            <a:r>
              <a:rPr lang="en-US" sz="2400" i="0" dirty="0">
                <a:solidFill>
                  <a:srgbClr val="444444"/>
                </a:solidFill>
                <a:effectLst/>
                <a:latin typeface="+mj-lt"/>
              </a:rPr>
              <a:t>Step 2: Add Profit Measure Field to Rows</a:t>
            </a:r>
          </a:p>
          <a:p>
            <a:pPr>
              <a:lnSpc>
                <a:spcPct val="150000"/>
              </a:lnSpc>
            </a:pPr>
            <a:r>
              <a:rPr lang="en-US" sz="2400" i="0" dirty="0">
                <a:solidFill>
                  <a:srgbClr val="444444"/>
                </a:solidFill>
                <a:effectLst/>
                <a:latin typeface="+mj-lt"/>
              </a:rPr>
              <a:t>Step 3: Drag SUM Measure Field to Y-Axis</a:t>
            </a:r>
            <a:endParaRPr lang="en-US" sz="2400" dirty="0">
              <a:solidFill>
                <a:srgbClr val="444444"/>
              </a:solidFill>
              <a:latin typeface="+mj-lt"/>
            </a:endParaRPr>
          </a:p>
          <a:p>
            <a:pPr>
              <a:lnSpc>
                <a:spcPct val="150000"/>
              </a:lnSpc>
            </a:pPr>
            <a:r>
              <a:rPr lang="en-US" sz="2400" i="0" dirty="0">
                <a:solidFill>
                  <a:srgbClr val="444444"/>
                </a:solidFill>
                <a:effectLst/>
                <a:latin typeface="+mj-lt"/>
              </a:rPr>
              <a:t>Step 4: Find the Details of Measure Fields</a:t>
            </a:r>
          </a:p>
          <a:p>
            <a:pPr>
              <a:lnSpc>
                <a:spcPct val="150000"/>
              </a:lnSpc>
            </a:pPr>
            <a:r>
              <a:rPr lang="en-US" sz="2400" i="0" dirty="0">
                <a:solidFill>
                  <a:srgbClr val="444444"/>
                </a:solidFill>
                <a:effectLst/>
                <a:latin typeface="+mj-lt"/>
              </a:rPr>
              <a:t>Step 5: Manage the Appearance of Tableau Line Chart</a:t>
            </a:r>
            <a:endParaRPr lang="en-US" sz="2400" i="0" dirty="0">
              <a:solidFill>
                <a:srgbClr val="4A4A4A"/>
              </a:solidFill>
              <a:effectLst/>
              <a:latin typeface="+mj-lt"/>
            </a:endParaRPr>
          </a:p>
        </p:txBody>
      </p:sp>
    </p:spTree>
    <p:extLst>
      <p:ext uri="{BB962C8B-B14F-4D97-AF65-F5344CB8AC3E}">
        <p14:creationId xmlns:p14="http://schemas.microsoft.com/office/powerpoint/2010/main" val="835223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9EF45093-1A3E-4763-878C-46836F32FFA6}"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45</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0D6544A-D9DB-1031-9B00-B230B8384886}"/>
              </a:ext>
            </a:extLst>
          </p:cNvPr>
          <p:cNvSpPr txBox="1"/>
          <p:nvPr/>
        </p:nvSpPr>
        <p:spPr>
          <a:xfrm>
            <a:off x="457200" y="1007186"/>
            <a:ext cx="8229600" cy="3913059"/>
          </a:xfrm>
          <a:prstGeom prst="rect">
            <a:avLst/>
          </a:prstGeom>
          <a:noFill/>
        </p:spPr>
        <p:txBody>
          <a:bodyPr wrap="square">
            <a:spAutoFit/>
          </a:bodyPr>
          <a:lstStyle/>
          <a:p>
            <a:pPr>
              <a:lnSpc>
                <a:spcPct val="150000"/>
              </a:lnSpc>
            </a:pPr>
            <a:r>
              <a:rPr lang="en-US" sz="2400" b="1" dirty="0">
                <a:solidFill>
                  <a:srgbClr val="4A4A4A"/>
                </a:solidFill>
              </a:rPr>
              <a:t>Bar</a:t>
            </a:r>
            <a:r>
              <a:rPr lang="en-US" sz="2400" b="1" i="0" dirty="0">
                <a:solidFill>
                  <a:srgbClr val="4A4A4A"/>
                </a:solidFill>
                <a:effectLst/>
              </a:rPr>
              <a:t> Chart</a:t>
            </a:r>
            <a:endParaRPr lang="en-US" sz="2400" b="0" i="0" dirty="0">
              <a:solidFill>
                <a:srgbClr val="4A4A4A"/>
              </a:solidFill>
              <a:effectLst/>
            </a:endParaRPr>
          </a:p>
          <a:p>
            <a:pPr>
              <a:lnSpc>
                <a:spcPct val="150000"/>
              </a:lnSpc>
            </a:pPr>
            <a:r>
              <a:rPr lang="en-US" sz="2400" b="0" i="0" dirty="0">
                <a:solidFill>
                  <a:srgbClr val="444444"/>
                </a:solidFill>
                <a:effectLst/>
              </a:rPr>
              <a:t>A bar chart or graph is used to represent category wise data of a dataset. The length of the bars is proportional to the value that each category represents. This gives instant insight into the data pictorially. In Tableau, we can create several variants like a simple vertical bar graph (also known as a line graph), segmented bar graph, stacked bar graph and side by side bar chart.</a:t>
            </a:r>
            <a:endParaRPr lang="en-US" sz="2400" b="0" i="0" dirty="0">
              <a:solidFill>
                <a:srgbClr val="4A4A4A"/>
              </a:solidFill>
              <a:effectLst/>
            </a:endParaRPr>
          </a:p>
        </p:txBody>
      </p:sp>
    </p:spTree>
    <p:extLst>
      <p:ext uri="{BB962C8B-B14F-4D97-AF65-F5344CB8AC3E}">
        <p14:creationId xmlns:p14="http://schemas.microsoft.com/office/powerpoint/2010/main" val="2820244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B07662D1-9364-4277-BAC1-EB20FF5052D2}"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46</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0D6544A-D9DB-1031-9B00-B230B8384886}"/>
              </a:ext>
            </a:extLst>
          </p:cNvPr>
          <p:cNvSpPr txBox="1"/>
          <p:nvPr/>
        </p:nvSpPr>
        <p:spPr>
          <a:xfrm>
            <a:off x="457200" y="1007186"/>
            <a:ext cx="8229600" cy="3913059"/>
          </a:xfrm>
          <a:prstGeom prst="rect">
            <a:avLst/>
          </a:prstGeom>
          <a:noFill/>
        </p:spPr>
        <p:txBody>
          <a:bodyPr wrap="square">
            <a:spAutoFit/>
          </a:bodyPr>
          <a:lstStyle/>
          <a:p>
            <a:pPr algn="just">
              <a:lnSpc>
                <a:spcPct val="150000"/>
              </a:lnSpc>
            </a:pPr>
            <a:r>
              <a:rPr lang="en-US" sz="2400" b="1" i="0" dirty="0">
                <a:solidFill>
                  <a:srgbClr val="444444"/>
                </a:solidFill>
                <a:effectLst/>
              </a:rPr>
              <a:t>How to Create a Bar Chart in Tableau?</a:t>
            </a:r>
          </a:p>
          <a:p>
            <a:pPr algn="just" fontAlgn="base">
              <a:lnSpc>
                <a:spcPct val="150000"/>
              </a:lnSpc>
            </a:pPr>
            <a:r>
              <a:rPr lang="en-US" sz="2400" b="1" dirty="0">
                <a:solidFill>
                  <a:srgbClr val="444444"/>
                </a:solidFill>
                <a:effectLst/>
              </a:rPr>
              <a:t>1. Vertical Bar Chart</a:t>
            </a:r>
          </a:p>
          <a:p>
            <a:pPr algn="just">
              <a:lnSpc>
                <a:spcPct val="150000"/>
              </a:lnSpc>
            </a:pPr>
            <a:r>
              <a:rPr lang="en-US" sz="2400" b="0" i="0" dirty="0">
                <a:solidFill>
                  <a:srgbClr val="444444"/>
                </a:solidFill>
                <a:effectLst/>
              </a:rPr>
              <a:t>Open a new worksheet in your Tableau Desktop with your data set loaded. We are using a dataset of electronic store sales. From our list of dimensions, we add </a:t>
            </a:r>
            <a:r>
              <a:rPr lang="en-US" sz="2400" b="1" i="0" dirty="0">
                <a:solidFill>
                  <a:srgbClr val="444444"/>
                </a:solidFill>
                <a:effectLst/>
              </a:rPr>
              <a:t>Order Date</a:t>
            </a:r>
            <a:r>
              <a:rPr lang="en-US" sz="2400" b="0" i="0" dirty="0">
                <a:solidFill>
                  <a:srgbClr val="444444"/>
                </a:solidFill>
                <a:effectLst/>
              </a:rPr>
              <a:t> to the </a:t>
            </a:r>
            <a:r>
              <a:rPr lang="en-US" sz="2400" b="1" i="0" dirty="0">
                <a:solidFill>
                  <a:srgbClr val="444444"/>
                </a:solidFill>
                <a:effectLst/>
              </a:rPr>
              <a:t>Columns</a:t>
            </a:r>
            <a:r>
              <a:rPr lang="en-US" sz="2400" b="0" i="0" dirty="0">
                <a:solidFill>
                  <a:srgbClr val="444444"/>
                </a:solidFill>
                <a:effectLst/>
              </a:rPr>
              <a:t> section.</a:t>
            </a:r>
          </a:p>
          <a:p>
            <a:pPr algn="just">
              <a:lnSpc>
                <a:spcPct val="150000"/>
              </a:lnSpc>
            </a:pPr>
            <a:endParaRPr lang="en-US" sz="2400" b="0" i="0" dirty="0">
              <a:solidFill>
                <a:srgbClr val="4A4A4A"/>
              </a:solidFill>
              <a:effectLst/>
            </a:endParaRPr>
          </a:p>
        </p:txBody>
      </p:sp>
    </p:spTree>
    <p:extLst>
      <p:ext uri="{BB962C8B-B14F-4D97-AF65-F5344CB8AC3E}">
        <p14:creationId xmlns:p14="http://schemas.microsoft.com/office/powerpoint/2010/main" val="2811190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76F3A050-A481-4FB8-A91C-D60E05323BD9}"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47</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0D6544A-D9DB-1031-9B00-B230B8384886}"/>
              </a:ext>
            </a:extLst>
          </p:cNvPr>
          <p:cNvSpPr txBox="1"/>
          <p:nvPr/>
        </p:nvSpPr>
        <p:spPr>
          <a:xfrm>
            <a:off x="457200" y="1007186"/>
            <a:ext cx="8458200" cy="3913059"/>
          </a:xfrm>
          <a:prstGeom prst="rect">
            <a:avLst/>
          </a:prstGeom>
          <a:noFill/>
        </p:spPr>
        <p:txBody>
          <a:bodyPr wrap="square">
            <a:spAutoFit/>
          </a:bodyPr>
          <a:lstStyle/>
          <a:p>
            <a:pPr>
              <a:lnSpc>
                <a:spcPct val="150000"/>
              </a:lnSpc>
            </a:pPr>
            <a:r>
              <a:rPr lang="en-US" sz="2400" b="1" i="0" dirty="0">
                <a:solidFill>
                  <a:srgbClr val="444444"/>
                </a:solidFill>
                <a:effectLst/>
              </a:rPr>
              <a:t>How to Create a Bar Chart in Tableau?</a:t>
            </a:r>
          </a:p>
          <a:p>
            <a:pPr algn="l" fontAlgn="base">
              <a:lnSpc>
                <a:spcPct val="150000"/>
              </a:lnSpc>
            </a:pPr>
            <a:r>
              <a:rPr lang="en-US" sz="2400" b="1" i="0" dirty="0">
                <a:solidFill>
                  <a:srgbClr val="444444"/>
                </a:solidFill>
                <a:effectLst/>
              </a:rPr>
              <a:t>2. Segmented Bar Chart</a:t>
            </a:r>
          </a:p>
          <a:p>
            <a:pPr algn="l" fontAlgn="base">
              <a:lnSpc>
                <a:spcPct val="150000"/>
              </a:lnSpc>
            </a:pPr>
            <a:r>
              <a:rPr lang="en-US" sz="2400" b="0" i="0" dirty="0">
                <a:solidFill>
                  <a:srgbClr val="444444"/>
                </a:solidFill>
                <a:effectLst/>
              </a:rPr>
              <a:t>We can also create a segmented bar chart in Tableau. For this, we just need to add one more dimension to the Rows section. Like we have added the Segment field into the Rows section along with the SUM(Sales) measure.</a:t>
            </a:r>
          </a:p>
          <a:p>
            <a:pPr>
              <a:lnSpc>
                <a:spcPct val="150000"/>
              </a:lnSpc>
            </a:pPr>
            <a:endParaRPr lang="en-US" sz="2400" b="0" i="0" dirty="0">
              <a:solidFill>
                <a:srgbClr val="4A4A4A"/>
              </a:solidFill>
              <a:effectLst/>
            </a:endParaRPr>
          </a:p>
        </p:txBody>
      </p:sp>
    </p:spTree>
    <p:extLst>
      <p:ext uri="{BB962C8B-B14F-4D97-AF65-F5344CB8AC3E}">
        <p14:creationId xmlns:p14="http://schemas.microsoft.com/office/powerpoint/2010/main" val="2192169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27F113EA-574D-4EA4-96D0-3C382FE88B7A}"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48</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0D6544A-D9DB-1031-9B00-B230B8384886}"/>
              </a:ext>
            </a:extLst>
          </p:cNvPr>
          <p:cNvSpPr txBox="1"/>
          <p:nvPr/>
        </p:nvSpPr>
        <p:spPr>
          <a:xfrm>
            <a:off x="457200" y="1007186"/>
            <a:ext cx="8229600" cy="3913059"/>
          </a:xfrm>
          <a:prstGeom prst="rect">
            <a:avLst/>
          </a:prstGeom>
          <a:noFill/>
        </p:spPr>
        <p:txBody>
          <a:bodyPr wrap="square">
            <a:spAutoFit/>
          </a:bodyPr>
          <a:lstStyle/>
          <a:p>
            <a:pPr>
              <a:lnSpc>
                <a:spcPct val="150000"/>
              </a:lnSpc>
            </a:pPr>
            <a:r>
              <a:rPr lang="en-US" sz="2400" b="1" i="0" dirty="0">
                <a:effectLst/>
                <a:latin typeface="+mj-lt"/>
              </a:rPr>
              <a:t>How to Create a Bar Chart in Tableau?</a:t>
            </a:r>
          </a:p>
          <a:p>
            <a:pPr algn="l" fontAlgn="base">
              <a:lnSpc>
                <a:spcPct val="150000"/>
              </a:lnSpc>
            </a:pPr>
            <a:r>
              <a:rPr lang="en-IN" sz="2400" b="1" i="0" dirty="0">
                <a:effectLst/>
                <a:latin typeface="+mj-lt"/>
              </a:rPr>
              <a:t>3. Stacked Bar Chart</a:t>
            </a:r>
          </a:p>
          <a:p>
            <a:pPr>
              <a:lnSpc>
                <a:spcPct val="150000"/>
              </a:lnSpc>
            </a:pPr>
            <a:r>
              <a:rPr lang="en-US" sz="2400" b="0" i="0" dirty="0">
                <a:effectLst/>
                <a:latin typeface="+mj-lt"/>
              </a:rPr>
              <a:t>We can also create a </a:t>
            </a:r>
            <a:r>
              <a:rPr lang="en-US" sz="2400" b="1" i="1" dirty="0">
                <a:latin typeface="+mj-lt"/>
              </a:rPr>
              <a:t>stacked bar chart</a:t>
            </a:r>
            <a:r>
              <a:rPr lang="en-US" sz="2400" dirty="0">
                <a:latin typeface="+mj-lt"/>
              </a:rPr>
              <a:t> </a:t>
            </a:r>
            <a:r>
              <a:rPr lang="en-US" sz="2400" b="0" i="0" dirty="0">
                <a:effectLst/>
                <a:latin typeface="+mj-lt"/>
              </a:rPr>
              <a:t>where a single bar is divided into different sections that are stacked one upon the other. The size of each stacked section depends on the value that the section is representing. Also, each section in a stack is assigned a unique color.</a:t>
            </a:r>
          </a:p>
        </p:txBody>
      </p:sp>
    </p:spTree>
    <p:extLst>
      <p:ext uri="{BB962C8B-B14F-4D97-AF65-F5344CB8AC3E}">
        <p14:creationId xmlns:p14="http://schemas.microsoft.com/office/powerpoint/2010/main" val="3745464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9B270D4A-FD1F-41C3-8585-87F7D534783D}"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657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49</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0D6544A-D9DB-1031-9B00-B230B8384886}"/>
              </a:ext>
            </a:extLst>
          </p:cNvPr>
          <p:cNvSpPr txBox="1"/>
          <p:nvPr/>
        </p:nvSpPr>
        <p:spPr>
          <a:xfrm>
            <a:off x="457200" y="1007186"/>
            <a:ext cx="8229600" cy="3359061"/>
          </a:xfrm>
          <a:prstGeom prst="rect">
            <a:avLst/>
          </a:prstGeom>
          <a:noFill/>
        </p:spPr>
        <p:txBody>
          <a:bodyPr wrap="square">
            <a:spAutoFit/>
          </a:bodyPr>
          <a:lstStyle/>
          <a:p>
            <a:pPr>
              <a:lnSpc>
                <a:spcPct val="150000"/>
              </a:lnSpc>
            </a:pPr>
            <a:r>
              <a:rPr lang="en-US" sz="2400" b="1" i="0" dirty="0">
                <a:solidFill>
                  <a:srgbClr val="444444"/>
                </a:solidFill>
                <a:effectLst/>
              </a:rPr>
              <a:t>How to Create a Bar Chart in Tableau?</a:t>
            </a:r>
          </a:p>
          <a:p>
            <a:pPr algn="l" fontAlgn="base">
              <a:lnSpc>
                <a:spcPct val="150000"/>
              </a:lnSpc>
            </a:pPr>
            <a:r>
              <a:rPr lang="en-IN" sz="2400" b="1" i="0" dirty="0">
                <a:solidFill>
                  <a:srgbClr val="444444"/>
                </a:solidFill>
                <a:effectLst/>
              </a:rPr>
              <a:t>4. Side-by-Side Bar Chart</a:t>
            </a:r>
          </a:p>
          <a:p>
            <a:pPr algn="l" fontAlgn="base">
              <a:lnSpc>
                <a:spcPct val="150000"/>
              </a:lnSpc>
            </a:pPr>
            <a:r>
              <a:rPr lang="en-US" sz="2400" b="0" i="0" dirty="0">
                <a:solidFill>
                  <a:srgbClr val="444444"/>
                </a:solidFill>
                <a:effectLst/>
              </a:rPr>
              <a:t>Another way of showing multiple values corresponding to a single dimension is by creating a side-by-side bar chart. In a side by side chart, all the values corresponding to a dimension are placed side by side instead of getting stacked upon one another.</a:t>
            </a:r>
            <a:endParaRPr lang="en-IN" sz="2400" b="0" i="0" dirty="0">
              <a:solidFill>
                <a:srgbClr val="444444"/>
              </a:solidFill>
              <a:effectLst/>
            </a:endParaRPr>
          </a:p>
        </p:txBody>
      </p:sp>
    </p:spTree>
    <p:extLst>
      <p:ext uri="{BB962C8B-B14F-4D97-AF65-F5344CB8AC3E}">
        <p14:creationId xmlns:p14="http://schemas.microsoft.com/office/powerpoint/2010/main" val="1994539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5FE32D9-0945-442E-AC0B-2622B5BC9AAB}"/>
              </a:ext>
            </a:extLst>
          </p:cNvPr>
          <p:cNvSpPr>
            <a:spLocks noGrp="1"/>
          </p:cNvSpPr>
          <p:nvPr>
            <p:ph type="sldNum" sz="quarter" idx="12"/>
          </p:nvPr>
        </p:nvSpPr>
        <p:spPr/>
        <p:txBody>
          <a:bodyPr/>
          <a:lstStyle/>
          <a:p>
            <a:fld id="{B6F15528-21DE-4FAA-801E-634DDDAF4B2B}" type="slidenum">
              <a:rPr lang="en-US" smtClean="0">
                <a:solidFill>
                  <a:schemeClr val="tx1"/>
                </a:solidFill>
              </a:rPr>
              <a:pPr/>
              <a:t>5</a:t>
            </a:fld>
            <a:endParaRPr lang="en-US" dirty="0">
              <a:solidFill>
                <a:schemeClr val="tx1"/>
              </a:solidFill>
            </a:endParaRPr>
          </a:p>
        </p:txBody>
      </p:sp>
      <p:sp>
        <p:nvSpPr>
          <p:cNvPr id="4" name="Date Placeholder 3"/>
          <p:cNvSpPr>
            <a:spLocks noGrp="1"/>
          </p:cNvSpPr>
          <p:nvPr>
            <p:ph type="dt" sz="half" idx="10"/>
          </p:nvPr>
        </p:nvSpPr>
        <p:spPr/>
        <p:txBody>
          <a:bodyPr/>
          <a:lstStyle/>
          <a:p>
            <a:fld id="{9FC3BAFC-0D6A-4A84-99CD-90F915DA3FC0}" type="datetime1">
              <a:rPr lang="en-US" smtClean="0">
                <a:solidFill>
                  <a:schemeClr val="tx1"/>
                </a:solidFill>
              </a:rPr>
              <a:t>12/2/24</a:t>
            </a:fld>
            <a:endParaRPr lang="en-US" dirty="0">
              <a:solidFill>
                <a:schemeClr val="tx1"/>
              </a:solidFill>
            </a:endParaRPr>
          </a:p>
        </p:txBody>
      </p:sp>
      <p:graphicFrame>
        <p:nvGraphicFramePr>
          <p:cNvPr id="8" name="Content Placeholder 7"/>
          <p:cNvGraphicFramePr>
            <a:graphicFrameLocks noGrp="1"/>
          </p:cNvGraphicFramePr>
          <p:nvPr>
            <p:ph idx="1"/>
          </p:nvPr>
        </p:nvGraphicFramePr>
        <p:xfrm>
          <a:off x="304800" y="1143000"/>
          <a:ext cx="8686800" cy="4331812"/>
        </p:xfrm>
        <a:graphic>
          <a:graphicData uri="http://schemas.openxmlformats.org/drawingml/2006/table">
            <a:tbl>
              <a:tblPr firstRow="1" firstCol="1" bandRow="1">
                <a:tableStyleId>{BDBED569-4797-4DF1-A0F4-6AAB3CD982D8}</a:tableStyleId>
              </a:tblPr>
              <a:tblGrid>
                <a:gridCol w="8686800">
                  <a:extLst>
                    <a:ext uri="{9D8B030D-6E8A-4147-A177-3AD203B41FA5}">
                      <a16:colId xmlns:a16="http://schemas.microsoft.com/office/drawing/2014/main" val="789667920"/>
                    </a:ext>
                  </a:extLst>
                </a:gridCol>
              </a:tblGrid>
              <a:tr h="457200">
                <a:tc>
                  <a:txBody>
                    <a:bodyPr/>
                    <a:lstStyle/>
                    <a:p>
                      <a:pPr>
                        <a:lnSpc>
                          <a:spcPct val="150000"/>
                        </a:lnSpc>
                        <a:spcAft>
                          <a:spcPts val="800"/>
                        </a:spcAft>
                      </a:pPr>
                      <a:r>
                        <a:rPr lang="en-IN" sz="1800" b="1" dirty="0">
                          <a:effectLst/>
                          <a:latin typeface="+mn-lt"/>
                          <a:ea typeface="Times New Roman" panose="02020603050405020304" pitchFamily="18" charset="0"/>
                          <a:cs typeface="Times New Roman" panose="02020603050405020304" pitchFamily="18" charset="0"/>
                        </a:rPr>
                        <a:t>Text books: </a:t>
                      </a:r>
                      <a:endParaRPr lang="en-IN" sz="1800" dirty="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1098409882"/>
                  </a:ext>
                </a:extLst>
              </a:tr>
              <a:tr h="598114">
                <a:tc>
                  <a:txBody>
                    <a:bodyPr/>
                    <a:lstStyle/>
                    <a:p>
                      <a:pPr marL="318770" indent="-228600">
                        <a:lnSpc>
                          <a:spcPct val="150000"/>
                        </a:lnSpc>
                        <a:spcAft>
                          <a:spcPts val="800"/>
                        </a:spcAft>
                      </a:pPr>
                      <a:r>
                        <a:rPr lang="en-IN" sz="1800">
                          <a:effectLst/>
                          <a:latin typeface="+mn-lt"/>
                          <a:ea typeface="Times New Roman" panose="02020603050405020304" pitchFamily="18" charset="0"/>
                          <a:cs typeface="Times New Roman" panose="02020603050405020304" pitchFamily="18" charset="0"/>
                        </a:rPr>
                        <a:t>1)</a:t>
                      </a:r>
                      <a:r>
                        <a:rPr lang="en-IN" sz="1800">
                          <a:effectLst/>
                          <a:latin typeface="+mn-lt"/>
                          <a:ea typeface="Arial" panose="020B0604020202020204" pitchFamily="34" charset="0"/>
                          <a:cs typeface="Times New Roman" panose="02020603050405020304" pitchFamily="18" charset="0"/>
                        </a:rPr>
                        <a:t> </a:t>
                      </a:r>
                      <a:r>
                        <a:rPr lang="en-IN" sz="1800">
                          <a:effectLst/>
                          <a:latin typeface="+mn-lt"/>
                          <a:ea typeface="Times New Roman" panose="02020603050405020304" pitchFamily="18" charset="0"/>
                          <a:cs typeface="Times New Roman" panose="02020603050405020304" pitchFamily="18" charset="0"/>
                        </a:rPr>
                        <a:t>Glenn J. Myatt, Making sense of Data: A practical Guide to Exploratory Data Analysis and Data Mining, John Wiley Publishers, 2007. </a:t>
                      </a:r>
                      <a:endParaRPr lang="en-IN" sz="180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327632333"/>
                  </a:ext>
                </a:extLst>
              </a:tr>
              <a:tr h="403972">
                <a:tc>
                  <a:txBody>
                    <a:bodyPr/>
                    <a:lstStyle/>
                    <a:p>
                      <a:pPr marL="90170">
                        <a:lnSpc>
                          <a:spcPct val="150000"/>
                        </a:lnSpc>
                        <a:spcAft>
                          <a:spcPts val="800"/>
                        </a:spcAft>
                      </a:pPr>
                      <a:r>
                        <a:rPr lang="en-IN" sz="1800" dirty="0">
                          <a:effectLst/>
                          <a:latin typeface="+mn-lt"/>
                          <a:ea typeface="Times New Roman" panose="02020603050405020304" pitchFamily="18" charset="0"/>
                          <a:cs typeface="Times New Roman" panose="02020603050405020304" pitchFamily="18" charset="0"/>
                        </a:rPr>
                        <a:t>2)</a:t>
                      </a:r>
                      <a:r>
                        <a:rPr lang="en-IN" sz="1800" dirty="0">
                          <a:effectLst/>
                          <a:latin typeface="+mn-lt"/>
                          <a:ea typeface="Arial" panose="020B0604020202020204" pitchFamily="34" charset="0"/>
                          <a:cs typeface="Times New Roman" panose="02020603050405020304" pitchFamily="18" charset="0"/>
                        </a:rPr>
                        <a:t> </a:t>
                      </a:r>
                      <a:r>
                        <a:rPr lang="en-IN" sz="1800" dirty="0">
                          <a:effectLst/>
                          <a:latin typeface="+mn-lt"/>
                          <a:ea typeface="Times New Roman" panose="02020603050405020304" pitchFamily="18" charset="0"/>
                          <a:cs typeface="Times New Roman" panose="02020603050405020304" pitchFamily="18" charset="0"/>
                        </a:rPr>
                        <a:t>Data Analysis and Data Mining, 2nd Edition, John Wiley &amp; Sons Publication, 2014. </a:t>
                      </a:r>
                      <a:endParaRPr lang="en-IN" sz="1800" dirty="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415406969"/>
                  </a:ext>
                </a:extLst>
              </a:tr>
              <a:tr h="598114">
                <a:tc>
                  <a:txBody>
                    <a:bodyPr/>
                    <a:lstStyle/>
                    <a:p>
                      <a:pPr>
                        <a:lnSpc>
                          <a:spcPct val="150000"/>
                        </a:lnSpc>
                        <a:spcAft>
                          <a:spcPts val="800"/>
                        </a:spcAft>
                      </a:pPr>
                      <a:r>
                        <a:rPr lang="en-IN" sz="1800" b="1">
                          <a:effectLst/>
                          <a:latin typeface="+mn-lt"/>
                          <a:ea typeface="Times New Roman" panose="02020603050405020304" pitchFamily="18" charset="0"/>
                          <a:cs typeface="Times New Roman" panose="02020603050405020304" pitchFamily="18" charset="0"/>
                        </a:rPr>
                        <a:t>Reference Books:  </a:t>
                      </a:r>
                      <a:endParaRPr lang="en-IN" sz="180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901385497"/>
                  </a:ext>
                </a:extLst>
              </a:tr>
              <a:tr h="598114">
                <a:tc>
                  <a:txBody>
                    <a:bodyPr/>
                    <a:lstStyle/>
                    <a:p>
                      <a:pPr marL="318770" indent="-228600">
                        <a:lnSpc>
                          <a:spcPct val="150000"/>
                        </a:lnSpc>
                        <a:spcAft>
                          <a:spcPts val="800"/>
                        </a:spcAft>
                      </a:pPr>
                      <a:r>
                        <a:rPr lang="en-IN" sz="1800" dirty="0">
                          <a:effectLst/>
                          <a:latin typeface="+mn-lt"/>
                          <a:ea typeface="Times New Roman" panose="02020603050405020304" pitchFamily="18" charset="0"/>
                          <a:cs typeface="Times New Roman" panose="02020603050405020304" pitchFamily="18" charset="0"/>
                        </a:rPr>
                        <a:t>1)</a:t>
                      </a:r>
                      <a:r>
                        <a:rPr lang="en-IN" sz="1800" dirty="0">
                          <a:effectLst/>
                          <a:latin typeface="+mn-lt"/>
                          <a:ea typeface="Arial" panose="020B0604020202020204" pitchFamily="34" charset="0"/>
                          <a:cs typeface="Times New Roman" panose="02020603050405020304" pitchFamily="18" charset="0"/>
                        </a:rPr>
                        <a:t> </a:t>
                      </a:r>
                      <a:r>
                        <a:rPr lang="en-IN" sz="1800" dirty="0">
                          <a:effectLst/>
                          <a:latin typeface="+mn-lt"/>
                          <a:ea typeface="Times New Roman" panose="02020603050405020304" pitchFamily="18" charset="0"/>
                          <a:cs typeface="Times New Roman" panose="02020603050405020304" pitchFamily="18" charset="0"/>
                        </a:rPr>
                        <a:t>Open Data for Sustainable Community: </a:t>
                      </a:r>
                      <a:r>
                        <a:rPr lang="en-IN" sz="1800" dirty="0" err="1">
                          <a:effectLst/>
                          <a:latin typeface="+mn-lt"/>
                          <a:ea typeface="Times New Roman" panose="02020603050405020304" pitchFamily="18" charset="0"/>
                          <a:cs typeface="Times New Roman" panose="02020603050405020304" pitchFamily="18" charset="0"/>
                        </a:rPr>
                        <a:t>Glocalized</a:t>
                      </a:r>
                      <a:r>
                        <a:rPr lang="en-IN" sz="1800" dirty="0">
                          <a:effectLst/>
                          <a:latin typeface="+mn-lt"/>
                          <a:ea typeface="Times New Roman" panose="02020603050405020304" pitchFamily="18" charset="0"/>
                          <a:cs typeface="Times New Roman" panose="02020603050405020304" pitchFamily="18" charset="0"/>
                        </a:rPr>
                        <a:t> Sustainable Development Goals, Neha Sharma, </a:t>
                      </a:r>
                      <a:r>
                        <a:rPr lang="en-IN" sz="1800" dirty="0" err="1">
                          <a:effectLst/>
                          <a:latin typeface="+mn-lt"/>
                          <a:ea typeface="Times New Roman" panose="02020603050405020304" pitchFamily="18" charset="0"/>
                          <a:cs typeface="Times New Roman" panose="02020603050405020304" pitchFamily="18" charset="0"/>
                        </a:rPr>
                        <a:t>Santanu</a:t>
                      </a:r>
                      <a:r>
                        <a:rPr lang="en-IN" sz="1800" dirty="0">
                          <a:effectLst/>
                          <a:latin typeface="+mn-lt"/>
                          <a:ea typeface="Times New Roman" panose="02020603050405020304" pitchFamily="18" charset="0"/>
                          <a:cs typeface="Times New Roman" panose="02020603050405020304" pitchFamily="18" charset="0"/>
                        </a:rPr>
                        <a:t> Ghosh, </a:t>
                      </a:r>
                      <a:r>
                        <a:rPr lang="en-IN" sz="1800" dirty="0" err="1">
                          <a:effectLst/>
                          <a:latin typeface="+mn-lt"/>
                          <a:ea typeface="Times New Roman" panose="02020603050405020304" pitchFamily="18" charset="0"/>
                          <a:cs typeface="Times New Roman" panose="02020603050405020304" pitchFamily="18" charset="0"/>
                        </a:rPr>
                        <a:t>Monodeep</a:t>
                      </a:r>
                      <a:r>
                        <a:rPr lang="en-IN" sz="1800" dirty="0">
                          <a:effectLst/>
                          <a:latin typeface="+mn-lt"/>
                          <a:ea typeface="Times New Roman" panose="02020603050405020304" pitchFamily="18" charset="0"/>
                          <a:cs typeface="Times New Roman" panose="02020603050405020304" pitchFamily="18" charset="0"/>
                        </a:rPr>
                        <a:t> </a:t>
                      </a:r>
                      <a:r>
                        <a:rPr lang="en-IN" sz="1800" dirty="0" err="1">
                          <a:effectLst/>
                          <a:latin typeface="+mn-lt"/>
                          <a:ea typeface="Times New Roman" panose="02020603050405020304" pitchFamily="18" charset="0"/>
                          <a:cs typeface="Times New Roman" panose="02020603050405020304" pitchFamily="18" charset="0"/>
                        </a:rPr>
                        <a:t>Saha</a:t>
                      </a:r>
                      <a:r>
                        <a:rPr lang="en-IN" sz="1800" dirty="0">
                          <a:effectLst/>
                          <a:latin typeface="+mn-lt"/>
                          <a:ea typeface="Times New Roman" panose="02020603050405020304" pitchFamily="18" charset="0"/>
                          <a:cs typeface="Times New Roman" panose="02020603050405020304" pitchFamily="18" charset="0"/>
                        </a:rPr>
                        <a:t>, Springer, 2021. </a:t>
                      </a:r>
                      <a:endParaRPr lang="en-IN" sz="1800" dirty="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1901310151"/>
                  </a:ext>
                </a:extLst>
              </a:tr>
              <a:tr h="438430">
                <a:tc>
                  <a:txBody>
                    <a:bodyPr/>
                    <a:lstStyle/>
                    <a:p>
                      <a:pPr marL="90170">
                        <a:lnSpc>
                          <a:spcPct val="150000"/>
                        </a:lnSpc>
                        <a:spcAft>
                          <a:spcPts val="800"/>
                        </a:spcAft>
                      </a:pPr>
                      <a:r>
                        <a:rPr lang="en-IN" sz="1800">
                          <a:effectLst/>
                          <a:latin typeface="+mn-lt"/>
                          <a:ea typeface="Times New Roman" panose="02020603050405020304" pitchFamily="18" charset="0"/>
                          <a:cs typeface="Times New Roman" panose="02020603050405020304" pitchFamily="18" charset="0"/>
                        </a:rPr>
                        <a:t>2)</a:t>
                      </a:r>
                      <a:r>
                        <a:rPr lang="en-IN" sz="1800">
                          <a:effectLst/>
                          <a:latin typeface="+mn-lt"/>
                          <a:ea typeface="Arial" panose="020B0604020202020204" pitchFamily="34" charset="0"/>
                          <a:cs typeface="Times New Roman" panose="02020603050405020304" pitchFamily="18" charset="0"/>
                        </a:rPr>
                        <a:t> </a:t>
                      </a:r>
                      <a:r>
                        <a:rPr lang="en-IN" sz="1800">
                          <a:effectLst/>
                          <a:latin typeface="+mn-lt"/>
                          <a:ea typeface="Times New Roman" panose="02020603050405020304" pitchFamily="18" charset="0"/>
                          <a:cs typeface="Times New Roman" panose="02020603050405020304" pitchFamily="18" charset="0"/>
                        </a:rPr>
                        <a:t>The Data Science Handbook, Field Cady, John Wiley &amp; Sons, Inc, 2017  </a:t>
                      </a:r>
                      <a:endParaRPr lang="en-IN" sz="180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2420883529"/>
                  </a:ext>
                </a:extLst>
              </a:tr>
              <a:tr h="866916">
                <a:tc>
                  <a:txBody>
                    <a:bodyPr/>
                    <a:lstStyle/>
                    <a:p>
                      <a:pPr marL="318770" indent="-228600">
                        <a:lnSpc>
                          <a:spcPct val="150000"/>
                        </a:lnSpc>
                        <a:spcAft>
                          <a:spcPts val="800"/>
                        </a:spcAft>
                      </a:pPr>
                      <a:r>
                        <a:rPr lang="en-IN" sz="1800" dirty="0">
                          <a:effectLst/>
                          <a:latin typeface="+mn-lt"/>
                          <a:ea typeface="Times New Roman" panose="02020603050405020304" pitchFamily="18" charset="0"/>
                          <a:cs typeface="Times New Roman" panose="02020603050405020304" pitchFamily="18" charset="0"/>
                        </a:rPr>
                        <a:t>3)</a:t>
                      </a:r>
                      <a:r>
                        <a:rPr lang="en-IN" sz="1800" dirty="0">
                          <a:effectLst/>
                          <a:latin typeface="+mn-lt"/>
                          <a:ea typeface="Arial" panose="020B0604020202020204" pitchFamily="34" charset="0"/>
                          <a:cs typeface="Times New Roman" panose="02020603050405020304" pitchFamily="18" charset="0"/>
                        </a:rPr>
                        <a:t> </a:t>
                      </a:r>
                      <a:r>
                        <a:rPr lang="en-IN" sz="1800" dirty="0">
                          <a:effectLst/>
                          <a:latin typeface="+mn-lt"/>
                          <a:ea typeface="Times New Roman" panose="02020603050405020304" pitchFamily="18" charset="0"/>
                          <a:cs typeface="Times New Roman" panose="02020603050405020304" pitchFamily="18" charset="0"/>
                        </a:rPr>
                        <a:t>Data Mining Concepts and Techniques, Third Edition, Jiawei Han, Micheline </a:t>
                      </a:r>
                      <a:r>
                        <a:rPr lang="en-IN" sz="1800" dirty="0" err="1">
                          <a:effectLst/>
                          <a:latin typeface="+mn-lt"/>
                          <a:ea typeface="Times New Roman" panose="02020603050405020304" pitchFamily="18" charset="0"/>
                          <a:cs typeface="Times New Roman" panose="02020603050405020304" pitchFamily="18" charset="0"/>
                        </a:rPr>
                        <a:t>Kamber</a:t>
                      </a:r>
                      <a:r>
                        <a:rPr lang="en-IN" sz="1800" dirty="0">
                          <a:effectLst/>
                          <a:latin typeface="+mn-lt"/>
                          <a:ea typeface="Times New Roman" panose="02020603050405020304" pitchFamily="18" charset="0"/>
                          <a:cs typeface="Times New Roman" panose="02020603050405020304" pitchFamily="18" charset="0"/>
                        </a:rPr>
                        <a:t>, Jian Pei, Morgan Kaufmann, 2012. </a:t>
                      </a:r>
                      <a:endParaRPr lang="en-IN" sz="1800" dirty="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1534290505"/>
                  </a:ext>
                </a:extLst>
              </a:tr>
            </a:tbl>
          </a:graphicData>
        </a:graphic>
      </p:graphicFrame>
      <p:sp>
        <p:nvSpPr>
          <p:cNvPr id="7" name="Title 1">
            <a:extLst>
              <a:ext uri="{FF2B5EF4-FFF2-40B4-BE49-F238E27FC236}">
                <a16:creationId xmlns:a16="http://schemas.microsoft.com/office/drawing/2014/main" id="{60F36A4D-5D73-48CD-8E00-24484A43D46B}"/>
              </a:ext>
            </a:extLst>
          </p:cNvPr>
          <p:cNvSpPr txBox="1">
            <a:spLocks/>
          </p:cNvSpPr>
          <p:nvPr/>
        </p:nvSpPr>
        <p:spPr>
          <a:xfrm>
            <a:off x="1676400" y="0"/>
            <a:ext cx="7467600" cy="6149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Text Books</a:t>
            </a:r>
          </a:p>
        </p:txBody>
      </p:sp>
      <p:sp>
        <p:nvSpPr>
          <p:cNvPr id="12" name="Footer Placeholder 11">
            <a:extLst>
              <a:ext uri="{FF2B5EF4-FFF2-40B4-BE49-F238E27FC236}">
                <a16:creationId xmlns:a16="http://schemas.microsoft.com/office/drawing/2014/main" id="{3B30CE3A-0A43-480F-B1FB-9633510393D7}"/>
              </a:ext>
            </a:extLst>
          </p:cNvPr>
          <p:cNvSpPr>
            <a:spLocks noGrp="1"/>
          </p:cNvSpPr>
          <p:nvPr>
            <p:ph type="ftr" sz="quarter" idx="11"/>
          </p:nvPr>
        </p:nvSpPr>
        <p:spPr>
          <a:xfrm>
            <a:off x="3124200" y="6356351"/>
            <a:ext cx="3657600" cy="273050"/>
          </a:xfrm>
        </p:spPr>
        <p:txBody>
          <a:bodyPr/>
          <a:lstStyle/>
          <a:p>
            <a:r>
              <a:rPr lang="en-US"/>
              <a:t>UNIT 05     Data Analytics</a:t>
            </a:r>
            <a:endParaRPr lang="en-US" dirty="0"/>
          </a:p>
        </p:txBody>
      </p:sp>
      <p:pic>
        <p:nvPicPr>
          <p:cNvPr id="9" name="Picture 8">
            <a:extLst>
              <a:ext uri="{FF2B5EF4-FFF2-40B4-BE49-F238E27FC236}">
                <a16:creationId xmlns:a16="http://schemas.microsoft.com/office/drawing/2014/main" id="{ED353995-B0B3-C4A2-1509-C32F8F4253E0}"/>
              </a:ext>
            </a:extLst>
          </p:cNvPr>
          <p:cNvPicPr>
            <a:picLocks noChangeAspect="1"/>
          </p:cNvPicPr>
          <p:nvPr/>
        </p:nvPicPr>
        <p:blipFill>
          <a:blip r:embed="rId2"/>
          <a:stretch>
            <a:fillRect/>
          </a:stretch>
        </p:blipFill>
        <p:spPr>
          <a:xfrm>
            <a:off x="0" y="-9524"/>
            <a:ext cx="1378974" cy="838194"/>
          </a:xfrm>
          <a:prstGeom prst="rect">
            <a:avLst/>
          </a:prstGeom>
        </p:spPr>
      </p:pic>
    </p:spTree>
    <p:extLst>
      <p:ext uri="{BB962C8B-B14F-4D97-AF65-F5344CB8AC3E}">
        <p14:creationId xmlns:p14="http://schemas.microsoft.com/office/powerpoint/2010/main" val="2431052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6628A3B5-3EDE-45E7-B824-C2A7E226C787}"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419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50</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0D6544A-D9DB-1031-9B00-B230B8384886}"/>
              </a:ext>
            </a:extLst>
          </p:cNvPr>
          <p:cNvSpPr txBox="1"/>
          <p:nvPr/>
        </p:nvSpPr>
        <p:spPr>
          <a:xfrm>
            <a:off x="457200" y="1007186"/>
            <a:ext cx="8229600" cy="5021055"/>
          </a:xfrm>
          <a:prstGeom prst="rect">
            <a:avLst/>
          </a:prstGeom>
          <a:noFill/>
        </p:spPr>
        <p:txBody>
          <a:bodyPr wrap="square">
            <a:spAutoFit/>
          </a:bodyPr>
          <a:lstStyle/>
          <a:p>
            <a:pPr>
              <a:lnSpc>
                <a:spcPct val="150000"/>
              </a:lnSpc>
            </a:pPr>
            <a:r>
              <a:rPr lang="en-IN" sz="2400" b="1" i="0" dirty="0">
                <a:solidFill>
                  <a:srgbClr val="303030"/>
                </a:solidFill>
                <a:effectLst/>
                <a:cs typeface="Heebo" panose="020B0604020202020204" pitchFamily="2" charset="-79"/>
              </a:rPr>
              <a:t>Tree Map</a:t>
            </a:r>
          </a:p>
          <a:p>
            <a:pPr algn="just">
              <a:lnSpc>
                <a:spcPct val="150000"/>
              </a:lnSpc>
            </a:pPr>
            <a:r>
              <a:rPr lang="en-US" sz="2400" b="0" i="0" dirty="0">
                <a:solidFill>
                  <a:srgbClr val="000000"/>
                </a:solidFill>
                <a:effectLst/>
              </a:rPr>
              <a:t>The tree map displays data in nested rectangles. The dimensions define the structure of the tree map and measures define the size or color of the individual rectangle. The rectangles are easy to visualize as both the size and shade of the color of the rectangle reflect the value of the measure.</a:t>
            </a:r>
          </a:p>
          <a:p>
            <a:pPr algn="just">
              <a:lnSpc>
                <a:spcPct val="150000"/>
              </a:lnSpc>
            </a:pPr>
            <a:r>
              <a:rPr lang="en-US" sz="2400" b="0" i="0" dirty="0">
                <a:solidFill>
                  <a:srgbClr val="000000"/>
                </a:solidFill>
                <a:effectLst/>
              </a:rPr>
              <a:t>A Tree Map is created using one or more dimension with one or two measures.</a:t>
            </a:r>
          </a:p>
          <a:p>
            <a:pPr>
              <a:lnSpc>
                <a:spcPct val="150000"/>
              </a:lnSpc>
            </a:pPr>
            <a:endParaRPr lang="en-IN" sz="2400" b="0" i="0" dirty="0">
              <a:solidFill>
                <a:srgbClr val="444444"/>
              </a:solidFill>
              <a:effectLst/>
            </a:endParaRPr>
          </a:p>
        </p:txBody>
      </p:sp>
    </p:spTree>
    <p:extLst>
      <p:ext uri="{BB962C8B-B14F-4D97-AF65-F5344CB8AC3E}">
        <p14:creationId xmlns:p14="http://schemas.microsoft.com/office/powerpoint/2010/main" val="2460773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9F9FD8AD-868D-481C-ACFA-57B791A42F7E}"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0D6544A-D9DB-1031-9B00-B230B8384886}"/>
              </a:ext>
            </a:extLst>
          </p:cNvPr>
          <p:cNvSpPr txBox="1"/>
          <p:nvPr/>
        </p:nvSpPr>
        <p:spPr>
          <a:xfrm>
            <a:off x="457200" y="1007186"/>
            <a:ext cx="8229600" cy="5021055"/>
          </a:xfrm>
          <a:prstGeom prst="rect">
            <a:avLst/>
          </a:prstGeom>
          <a:noFill/>
        </p:spPr>
        <p:txBody>
          <a:bodyPr wrap="square">
            <a:spAutoFit/>
          </a:bodyPr>
          <a:lstStyle/>
          <a:p>
            <a:pPr algn="l">
              <a:lnSpc>
                <a:spcPct val="150000"/>
              </a:lnSpc>
            </a:pPr>
            <a:r>
              <a:rPr lang="en-US" sz="2400" b="1" i="0" dirty="0">
                <a:solidFill>
                  <a:srgbClr val="000000"/>
                </a:solidFill>
                <a:effectLst/>
                <a:cs typeface="Heebo" pitchFamily="2" charset="-79"/>
              </a:rPr>
              <a:t>Creating a Tree Map</a:t>
            </a:r>
          </a:p>
          <a:p>
            <a:pPr algn="just">
              <a:lnSpc>
                <a:spcPct val="150000"/>
              </a:lnSpc>
            </a:pPr>
            <a:r>
              <a:rPr lang="en-US" sz="2400" b="0" i="0" dirty="0">
                <a:solidFill>
                  <a:srgbClr val="000000"/>
                </a:solidFill>
                <a:effectLst/>
              </a:rPr>
              <a:t>Using the Sample-superstore, plan to find the size of profits for each Ship mode values. To achieve this objective, following are the steps.</a:t>
            </a:r>
          </a:p>
          <a:p>
            <a:pPr algn="just">
              <a:lnSpc>
                <a:spcPct val="150000"/>
              </a:lnSpc>
            </a:pPr>
            <a:r>
              <a:rPr lang="en-US" sz="2400" b="1" i="0" dirty="0">
                <a:solidFill>
                  <a:srgbClr val="000000"/>
                </a:solidFill>
                <a:effectLst/>
              </a:rPr>
              <a:t>Step 1</a:t>
            </a:r>
            <a:r>
              <a:rPr lang="en-US" sz="2400" b="0" i="0" dirty="0">
                <a:solidFill>
                  <a:srgbClr val="000000"/>
                </a:solidFill>
                <a:effectLst/>
              </a:rPr>
              <a:t> − Drag and drop the measure profit two times to the Marks Card. Once to the Size shelf and again to the Color shelf.</a:t>
            </a:r>
          </a:p>
          <a:p>
            <a:pPr algn="just">
              <a:lnSpc>
                <a:spcPct val="150000"/>
              </a:lnSpc>
            </a:pPr>
            <a:r>
              <a:rPr lang="en-US" sz="2400" b="1" i="0" dirty="0">
                <a:solidFill>
                  <a:srgbClr val="000000"/>
                </a:solidFill>
                <a:effectLst/>
              </a:rPr>
              <a:t>Step 2</a:t>
            </a:r>
            <a:r>
              <a:rPr lang="en-US" sz="2400" b="0" i="0" dirty="0">
                <a:solidFill>
                  <a:srgbClr val="000000"/>
                </a:solidFill>
                <a:effectLst/>
              </a:rPr>
              <a:t> − Drag and drop the dimension ship mode to the Label shelf. Choose the chart type Tree Map from Show Me.</a:t>
            </a:r>
          </a:p>
          <a:p>
            <a:pPr>
              <a:lnSpc>
                <a:spcPct val="150000"/>
              </a:lnSpc>
            </a:pPr>
            <a:endParaRPr lang="en-IN" sz="2400" b="0" i="0" dirty="0">
              <a:solidFill>
                <a:srgbClr val="444444"/>
              </a:solidFill>
              <a:effectLst/>
            </a:endParaRPr>
          </a:p>
        </p:txBody>
      </p:sp>
    </p:spTree>
    <p:extLst>
      <p:ext uri="{BB962C8B-B14F-4D97-AF65-F5344CB8AC3E}">
        <p14:creationId xmlns:p14="http://schemas.microsoft.com/office/powerpoint/2010/main" val="1812450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61BB79E8-A538-4369-AEE2-27A375C1F712}"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52</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6" name="Picture 4" descr="tree map 1">
            <a:extLst>
              <a:ext uri="{FF2B5EF4-FFF2-40B4-BE49-F238E27FC236}">
                <a16:creationId xmlns:a16="http://schemas.microsoft.com/office/drawing/2014/main" id="{AB2F081D-1D40-8459-16FB-F47AF3AC2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42999"/>
            <a:ext cx="8001000" cy="513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758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B499C6DA-27E6-468E-B602-4B82330D697A}"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53</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64087" y="1371600"/>
            <a:ext cx="7772400" cy="3913059"/>
          </a:xfrm>
          <a:prstGeom prst="rect">
            <a:avLst/>
          </a:prstGeom>
          <a:noFill/>
        </p:spPr>
        <p:txBody>
          <a:bodyPr wrap="square">
            <a:spAutoFit/>
          </a:bodyPr>
          <a:lstStyle/>
          <a:p>
            <a:pPr algn="l">
              <a:lnSpc>
                <a:spcPct val="150000"/>
              </a:lnSpc>
            </a:pPr>
            <a:r>
              <a:rPr lang="en-US" sz="2400" b="1" i="0" dirty="0">
                <a:effectLst/>
                <a:latin typeface="+mj-lt"/>
                <a:cs typeface="Heebo" pitchFamily="2" charset="-79"/>
              </a:rPr>
              <a:t>Tree Map with Two Dimensions</a:t>
            </a:r>
          </a:p>
          <a:p>
            <a:pPr algn="just">
              <a:lnSpc>
                <a:spcPct val="150000"/>
              </a:lnSpc>
            </a:pPr>
            <a:r>
              <a:rPr lang="en-US" sz="2400" b="0" i="0" dirty="0">
                <a:solidFill>
                  <a:srgbClr val="000000"/>
                </a:solidFill>
                <a:effectLst/>
                <a:latin typeface="+mj-lt"/>
              </a:rPr>
              <a:t>You can add the dimension Region to the above Tree map chart. Drag and drop it twice. Once to the Color shelf and again to the Label shelf. The chart that appears will show four outer boxes for four regions and then the boxes for ship modes nested inside them. All the different regions will now have different colors</a:t>
            </a:r>
          </a:p>
        </p:txBody>
      </p:sp>
    </p:spTree>
    <p:extLst>
      <p:ext uri="{BB962C8B-B14F-4D97-AF65-F5344CB8AC3E}">
        <p14:creationId xmlns:p14="http://schemas.microsoft.com/office/powerpoint/2010/main" val="227127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A34514E5-CC04-45F7-860E-BE8E53EA355D}"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1"/>
            <a:ext cx="4343400" cy="273050"/>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54</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2805063"/>
          </a:xfrm>
          <a:prstGeom prst="rect">
            <a:avLst/>
          </a:prstGeom>
          <a:noFill/>
        </p:spPr>
        <p:txBody>
          <a:bodyPr wrap="square">
            <a:spAutoFit/>
          </a:bodyPr>
          <a:lstStyle/>
          <a:p>
            <a:pPr>
              <a:lnSpc>
                <a:spcPct val="150000"/>
              </a:lnSpc>
            </a:pPr>
            <a:r>
              <a:rPr lang="en-IN" sz="2400" b="1" i="0" dirty="0">
                <a:solidFill>
                  <a:srgbClr val="273239"/>
                </a:solidFill>
                <a:effectLst/>
                <a:latin typeface="sofia-pro"/>
              </a:rPr>
              <a:t>Show Me in Tableau</a:t>
            </a:r>
          </a:p>
          <a:p>
            <a:pPr algn="l">
              <a:lnSpc>
                <a:spcPct val="150000"/>
              </a:lnSpc>
            </a:pPr>
            <a:r>
              <a:rPr lang="en-US" sz="2400" b="0" i="0" dirty="0">
                <a:solidFill>
                  <a:srgbClr val="273239"/>
                </a:solidFill>
                <a:effectLst/>
                <a:latin typeface="urw-din"/>
              </a:rPr>
              <a:t>Show Me window holds the most commonly used charts in Tableau. You can use any of these charts to view the data. Click Show Me on the toolbar to open this window, as we have shown below.</a:t>
            </a:r>
            <a:endParaRPr lang="en-US" sz="2400" b="0" i="0" dirty="0">
              <a:solidFill>
                <a:srgbClr val="000000"/>
              </a:solidFill>
              <a:effectLst/>
              <a:latin typeface="+mj-lt"/>
            </a:endParaRPr>
          </a:p>
        </p:txBody>
      </p:sp>
    </p:spTree>
    <p:extLst>
      <p:ext uri="{BB962C8B-B14F-4D97-AF65-F5344CB8AC3E}">
        <p14:creationId xmlns:p14="http://schemas.microsoft.com/office/powerpoint/2010/main" val="1398448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79FD64B4-8C63-4776-A602-36927D67A116}"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55</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635000" y="858514"/>
            <a:ext cx="8097520" cy="1697068"/>
          </a:xfrm>
          <a:prstGeom prst="rect">
            <a:avLst/>
          </a:prstGeom>
          <a:noFill/>
        </p:spPr>
        <p:txBody>
          <a:bodyPr wrap="square">
            <a:spAutoFit/>
          </a:bodyPr>
          <a:lstStyle/>
          <a:p>
            <a:pPr algn="l" fontAlgn="base">
              <a:lnSpc>
                <a:spcPct val="150000"/>
              </a:lnSpc>
            </a:pPr>
            <a:r>
              <a:rPr lang="en-US" sz="2400" b="1" i="0" dirty="0">
                <a:solidFill>
                  <a:srgbClr val="273239"/>
                </a:solidFill>
                <a:effectLst/>
              </a:rPr>
              <a:t>Steps to generate various illustrations from </a:t>
            </a:r>
            <a:r>
              <a:rPr lang="en-US" sz="2400" b="1" i="1" dirty="0">
                <a:solidFill>
                  <a:srgbClr val="273239"/>
                </a:solidFill>
                <a:effectLst/>
              </a:rPr>
              <a:t>Show Me</a:t>
            </a:r>
            <a:r>
              <a:rPr lang="en-US" sz="2400" b="1" i="0" dirty="0">
                <a:solidFill>
                  <a:srgbClr val="273239"/>
                </a:solidFill>
                <a:effectLst/>
              </a:rPr>
              <a:t> window in Tableau:</a:t>
            </a:r>
            <a:endParaRPr lang="en-US" sz="2400" b="0" i="0" dirty="0">
              <a:solidFill>
                <a:srgbClr val="273239"/>
              </a:solidFill>
              <a:effectLst/>
            </a:endParaRPr>
          </a:p>
          <a:p>
            <a:pPr algn="l" fontAlgn="base">
              <a:lnSpc>
                <a:spcPct val="150000"/>
              </a:lnSpc>
              <a:buFont typeface="Arial" panose="020B0604020202020204" pitchFamily="34" charset="0"/>
              <a:buChar char="•"/>
            </a:pPr>
            <a:r>
              <a:rPr lang="en-US" sz="2400" b="0" i="0" dirty="0">
                <a:solidFill>
                  <a:srgbClr val="273239"/>
                </a:solidFill>
                <a:effectLst/>
              </a:rPr>
              <a:t>Open Tableau tool and click on </a:t>
            </a:r>
            <a:r>
              <a:rPr lang="en-US" sz="2400" b="0" i="1" dirty="0">
                <a:solidFill>
                  <a:srgbClr val="273239"/>
                </a:solidFill>
                <a:effectLst/>
              </a:rPr>
              <a:t>Show start Page</a:t>
            </a:r>
            <a:r>
              <a:rPr lang="en-US" sz="2400" b="0" i="0" dirty="0">
                <a:solidFill>
                  <a:srgbClr val="273239"/>
                </a:solidFill>
                <a:effectLst/>
              </a:rPr>
              <a:t>.</a:t>
            </a:r>
          </a:p>
        </p:txBody>
      </p:sp>
      <p:pic>
        <p:nvPicPr>
          <p:cNvPr id="9218" name="Picture 2">
            <a:extLst>
              <a:ext uri="{FF2B5EF4-FFF2-40B4-BE49-F238E27FC236}">
                <a16:creationId xmlns:a16="http://schemas.microsoft.com/office/drawing/2014/main" id="{F96470BD-CD2B-2517-F00A-649C15D8D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 y="2949509"/>
            <a:ext cx="7259320" cy="329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305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C5A318CC-7C0A-4C57-AEC3-F6649C994EA4}"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114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56</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635000" y="858514"/>
            <a:ext cx="8097520" cy="1569660"/>
          </a:xfrm>
          <a:prstGeom prst="rect">
            <a:avLst/>
          </a:prstGeom>
          <a:noFill/>
        </p:spPr>
        <p:txBody>
          <a:bodyPr wrap="square">
            <a:spAutoFit/>
          </a:bodyPr>
          <a:lstStyle/>
          <a:p>
            <a:pPr algn="l" fontAlgn="base">
              <a:lnSpc>
                <a:spcPct val="150000"/>
              </a:lnSpc>
            </a:pPr>
            <a:r>
              <a:rPr lang="en-US" sz="2400" b="1" i="0" dirty="0">
                <a:solidFill>
                  <a:srgbClr val="273239"/>
                </a:solidFill>
                <a:effectLst/>
              </a:rPr>
              <a:t>Steps to generate various illustrations from </a:t>
            </a:r>
            <a:r>
              <a:rPr lang="en-US" sz="2400" b="1" i="1" dirty="0">
                <a:solidFill>
                  <a:srgbClr val="273239"/>
                </a:solidFill>
                <a:effectLst/>
              </a:rPr>
              <a:t>Show Me</a:t>
            </a:r>
            <a:r>
              <a:rPr lang="en-US" sz="2400" b="1" i="0" dirty="0">
                <a:solidFill>
                  <a:srgbClr val="273239"/>
                </a:solidFill>
                <a:effectLst/>
              </a:rPr>
              <a:t> window in Tableau:</a:t>
            </a:r>
            <a:endParaRPr lang="en-US" sz="2400" b="0" i="0" dirty="0">
              <a:solidFill>
                <a:srgbClr val="273239"/>
              </a:solidFill>
              <a:effectLst/>
            </a:endParaRPr>
          </a:p>
          <a:p>
            <a:pPr algn="l" fontAlgn="base">
              <a:buFont typeface="Arial" panose="020B0604020202020204" pitchFamily="34" charset="0"/>
              <a:buChar char="•"/>
            </a:pPr>
            <a:r>
              <a:rPr lang="en-US" sz="2400" b="0" i="0" dirty="0">
                <a:solidFill>
                  <a:srgbClr val="273239"/>
                </a:solidFill>
                <a:effectLst/>
                <a:latin typeface="urw-din"/>
              </a:rPr>
              <a:t>Click on </a:t>
            </a:r>
            <a:r>
              <a:rPr lang="en-US" sz="2400" b="0" i="1" dirty="0">
                <a:solidFill>
                  <a:srgbClr val="273239"/>
                </a:solidFill>
                <a:effectLst/>
                <a:latin typeface="urw-din"/>
              </a:rPr>
              <a:t>Show Me</a:t>
            </a:r>
            <a:r>
              <a:rPr lang="en-US" sz="2400" b="0" i="0" dirty="0">
                <a:solidFill>
                  <a:srgbClr val="273239"/>
                </a:solidFill>
                <a:effectLst/>
                <a:latin typeface="urw-din"/>
              </a:rPr>
              <a:t> Option to view features.</a:t>
            </a:r>
          </a:p>
        </p:txBody>
      </p:sp>
      <p:pic>
        <p:nvPicPr>
          <p:cNvPr id="10242" name="Picture 2">
            <a:extLst>
              <a:ext uri="{FF2B5EF4-FFF2-40B4-BE49-F238E27FC236}">
                <a16:creationId xmlns:a16="http://schemas.microsoft.com/office/drawing/2014/main" id="{17635107-94FB-0383-9948-06DF589CDD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463098"/>
            <a:ext cx="7294880" cy="391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01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7146578B-5A16-4C7A-90C2-9D594ABA33C4}"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267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57</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635000" y="858514"/>
            <a:ext cx="8097520" cy="1938992"/>
          </a:xfrm>
          <a:prstGeom prst="rect">
            <a:avLst/>
          </a:prstGeom>
          <a:noFill/>
        </p:spPr>
        <p:txBody>
          <a:bodyPr wrap="square">
            <a:spAutoFit/>
          </a:bodyPr>
          <a:lstStyle/>
          <a:p>
            <a:pPr algn="l" fontAlgn="base">
              <a:lnSpc>
                <a:spcPct val="150000"/>
              </a:lnSpc>
            </a:pPr>
            <a:r>
              <a:rPr lang="en-US" sz="2400" b="1" i="0" dirty="0">
                <a:solidFill>
                  <a:srgbClr val="273239"/>
                </a:solidFill>
                <a:effectLst/>
              </a:rPr>
              <a:t>Steps to generate various illustrations from </a:t>
            </a:r>
            <a:r>
              <a:rPr lang="en-US" sz="2400" b="1" i="1" dirty="0">
                <a:solidFill>
                  <a:srgbClr val="273239"/>
                </a:solidFill>
                <a:effectLst/>
              </a:rPr>
              <a:t>Show Me</a:t>
            </a:r>
            <a:r>
              <a:rPr lang="en-US" sz="2400" b="1" i="0" dirty="0">
                <a:solidFill>
                  <a:srgbClr val="273239"/>
                </a:solidFill>
                <a:effectLst/>
              </a:rPr>
              <a:t> window in Tableau:</a:t>
            </a:r>
            <a:endParaRPr lang="en-US" sz="2400" b="0" i="0" dirty="0">
              <a:solidFill>
                <a:srgbClr val="27323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urw-din"/>
              </a:rPr>
              <a:t>Here you will get different types of charts and graphs listed below:</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5E8A6AC3-1C3F-E787-489B-913379F2D1F1}"/>
              </a:ext>
            </a:extLst>
          </p:cNvPr>
          <p:cNvGraphicFramePr>
            <a:graphicFrameLocks noGrp="1"/>
          </p:cNvGraphicFramePr>
          <p:nvPr>
            <p:extLst>
              <p:ext uri="{D42A27DB-BD31-4B8C-83A1-F6EECF244321}">
                <p14:modId xmlns:p14="http://schemas.microsoft.com/office/powerpoint/2010/main" val="3935314699"/>
              </p:ext>
            </p:extLst>
          </p:nvPr>
        </p:nvGraphicFramePr>
        <p:xfrm>
          <a:off x="452120" y="3005792"/>
          <a:ext cx="8229600" cy="3017520"/>
        </p:xfrm>
        <a:graphic>
          <a:graphicData uri="http://schemas.openxmlformats.org/drawingml/2006/table">
            <a:tbl>
              <a:tblPr>
                <a:tableStyleId>{3C2FFA5D-87B4-456A-9821-1D502468CF0F}</a:tableStyleId>
              </a:tblPr>
              <a:tblGrid>
                <a:gridCol w="2057400">
                  <a:extLst>
                    <a:ext uri="{9D8B030D-6E8A-4147-A177-3AD203B41FA5}">
                      <a16:colId xmlns:a16="http://schemas.microsoft.com/office/drawing/2014/main" val="1876218855"/>
                    </a:ext>
                  </a:extLst>
                </a:gridCol>
                <a:gridCol w="2057400">
                  <a:extLst>
                    <a:ext uri="{9D8B030D-6E8A-4147-A177-3AD203B41FA5}">
                      <a16:colId xmlns:a16="http://schemas.microsoft.com/office/drawing/2014/main" val="55470642"/>
                    </a:ext>
                  </a:extLst>
                </a:gridCol>
                <a:gridCol w="2057400">
                  <a:extLst>
                    <a:ext uri="{9D8B030D-6E8A-4147-A177-3AD203B41FA5}">
                      <a16:colId xmlns:a16="http://schemas.microsoft.com/office/drawing/2014/main" val="2590525144"/>
                    </a:ext>
                  </a:extLst>
                </a:gridCol>
                <a:gridCol w="2057400">
                  <a:extLst>
                    <a:ext uri="{9D8B030D-6E8A-4147-A177-3AD203B41FA5}">
                      <a16:colId xmlns:a16="http://schemas.microsoft.com/office/drawing/2014/main" val="3506395332"/>
                    </a:ext>
                  </a:extLst>
                </a:gridCol>
              </a:tblGrid>
              <a:tr h="0">
                <a:tc>
                  <a:txBody>
                    <a:bodyPr/>
                    <a:lstStyle/>
                    <a:p>
                      <a:pPr algn="l" fontAlgn="base"/>
                      <a:r>
                        <a:rPr lang="en-IN" sz="1600" b="0" dirty="0">
                          <a:effectLst/>
                        </a:rPr>
                        <a:t>Text Label</a:t>
                      </a:r>
                    </a:p>
                  </a:txBody>
                  <a:tcPr marL="63500" marR="63500" marT="88900" marB="88900" anchor="ctr"/>
                </a:tc>
                <a:tc>
                  <a:txBody>
                    <a:bodyPr/>
                    <a:lstStyle/>
                    <a:p>
                      <a:pPr algn="l" fontAlgn="base"/>
                      <a:r>
                        <a:rPr lang="en-IN" sz="1600" b="0">
                          <a:effectLst/>
                        </a:rPr>
                        <a:t>Symbol Maps</a:t>
                      </a:r>
                    </a:p>
                  </a:txBody>
                  <a:tcPr marL="63500" marR="63500" marT="88900" marB="88900" anchor="ctr"/>
                </a:tc>
                <a:tc>
                  <a:txBody>
                    <a:bodyPr/>
                    <a:lstStyle/>
                    <a:p>
                      <a:pPr algn="l" fontAlgn="base"/>
                      <a:r>
                        <a:rPr lang="en-IN" sz="1600" b="0">
                          <a:effectLst/>
                        </a:rPr>
                        <a:t>Horizontal Bars</a:t>
                      </a:r>
                    </a:p>
                  </a:txBody>
                  <a:tcPr marL="63500" marR="63500" marT="88900" marB="88900" anchor="ctr"/>
                </a:tc>
                <a:tc>
                  <a:txBody>
                    <a:bodyPr/>
                    <a:lstStyle/>
                    <a:p>
                      <a:pPr algn="l" fontAlgn="base"/>
                      <a:r>
                        <a:rPr lang="en-IN" sz="1600" b="0">
                          <a:effectLst/>
                        </a:rPr>
                        <a:t>Tree Map</a:t>
                      </a:r>
                    </a:p>
                  </a:txBody>
                  <a:tcPr marL="63500" marR="63500" marT="88900" marB="88900" anchor="ctr"/>
                </a:tc>
                <a:extLst>
                  <a:ext uri="{0D108BD9-81ED-4DB2-BD59-A6C34878D82A}">
                    <a16:rowId xmlns:a16="http://schemas.microsoft.com/office/drawing/2014/main" val="2766087386"/>
                  </a:ext>
                </a:extLst>
              </a:tr>
              <a:tr h="0">
                <a:tc>
                  <a:txBody>
                    <a:bodyPr/>
                    <a:lstStyle/>
                    <a:p>
                      <a:pPr algn="l" fontAlgn="base"/>
                      <a:r>
                        <a:rPr lang="en-IN" sz="1600" b="0">
                          <a:effectLst/>
                        </a:rPr>
                        <a:t>Heat Map</a:t>
                      </a:r>
                    </a:p>
                  </a:txBody>
                  <a:tcPr marL="63500" marR="63500" marT="88900" marB="88900" anchor="ctr"/>
                </a:tc>
                <a:tc>
                  <a:txBody>
                    <a:bodyPr/>
                    <a:lstStyle/>
                    <a:p>
                      <a:pPr algn="l" fontAlgn="base"/>
                      <a:r>
                        <a:rPr lang="en-IN" sz="1600" b="0">
                          <a:effectLst/>
                        </a:rPr>
                        <a:t>Maps</a:t>
                      </a:r>
                    </a:p>
                  </a:txBody>
                  <a:tcPr marL="63500" marR="63500" marT="88900" marB="88900" anchor="ctr"/>
                </a:tc>
                <a:tc>
                  <a:txBody>
                    <a:bodyPr/>
                    <a:lstStyle/>
                    <a:p>
                      <a:pPr algn="l" fontAlgn="base"/>
                      <a:r>
                        <a:rPr lang="en-IN" sz="1600" b="0">
                          <a:effectLst/>
                        </a:rPr>
                        <a:t>Stacked Bars</a:t>
                      </a:r>
                    </a:p>
                  </a:txBody>
                  <a:tcPr marL="63500" marR="63500" marT="88900" marB="88900" anchor="ctr"/>
                </a:tc>
                <a:tc>
                  <a:txBody>
                    <a:bodyPr/>
                    <a:lstStyle/>
                    <a:p>
                      <a:pPr algn="l" fontAlgn="base"/>
                      <a:r>
                        <a:rPr lang="en-IN" sz="1600" b="0">
                          <a:effectLst/>
                        </a:rPr>
                        <a:t>Circle Views</a:t>
                      </a:r>
                    </a:p>
                  </a:txBody>
                  <a:tcPr marL="63500" marR="63500" marT="88900" marB="88900" anchor="ctr"/>
                </a:tc>
                <a:extLst>
                  <a:ext uri="{0D108BD9-81ED-4DB2-BD59-A6C34878D82A}">
                    <a16:rowId xmlns:a16="http://schemas.microsoft.com/office/drawing/2014/main" val="1613610087"/>
                  </a:ext>
                </a:extLst>
              </a:tr>
              <a:tr h="0">
                <a:tc>
                  <a:txBody>
                    <a:bodyPr/>
                    <a:lstStyle/>
                    <a:p>
                      <a:pPr algn="l" fontAlgn="base"/>
                      <a:r>
                        <a:rPr lang="en-IN" sz="1600" b="0">
                          <a:effectLst/>
                        </a:rPr>
                        <a:t>Highlight Table</a:t>
                      </a:r>
                    </a:p>
                  </a:txBody>
                  <a:tcPr marL="63500" marR="63500" marT="88900" marB="88900" anchor="ctr"/>
                </a:tc>
                <a:tc>
                  <a:txBody>
                    <a:bodyPr/>
                    <a:lstStyle/>
                    <a:p>
                      <a:pPr algn="l" fontAlgn="base"/>
                      <a:r>
                        <a:rPr lang="en-IN" sz="1600" b="0">
                          <a:effectLst/>
                        </a:rPr>
                        <a:t>Pie Charts</a:t>
                      </a:r>
                    </a:p>
                  </a:txBody>
                  <a:tcPr marL="63500" marR="63500" marT="88900" marB="88900" anchor="ctr"/>
                </a:tc>
                <a:tc>
                  <a:txBody>
                    <a:bodyPr/>
                    <a:lstStyle/>
                    <a:p>
                      <a:pPr algn="l" fontAlgn="base"/>
                      <a:r>
                        <a:rPr lang="en-IN" sz="1600" b="0">
                          <a:effectLst/>
                        </a:rPr>
                        <a:t>Side-by-Side Bars</a:t>
                      </a:r>
                    </a:p>
                  </a:txBody>
                  <a:tcPr marL="63500" marR="63500" marT="88900" marB="88900" anchor="ctr"/>
                </a:tc>
                <a:tc>
                  <a:txBody>
                    <a:bodyPr/>
                    <a:lstStyle/>
                    <a:p>
                      <a:pPr algn="l" fontAlgn="base"/>
                      <a:r>
                        <a:rPr lang="en-IN" sz="1600" b="0">
                          <a:effectLst/>
                        </a:rPr>
                        <a:t>Side-by-Side Circle Views</a:t>
                      </a:r>
                    </a:p>
                  </a:txBody>
                  <a:tcPr marL="63500" marR="63500" marT="88900" marB="88900" anchor="ctr"/>
                </a:tc>
                <a:extLst>
                  <a:ext uri="{0D108BD9-81ED-4DB2-BD59-A6C34878D82A}">
                    <a16:rowId xmlns:a16="http://schemas.microsoft.com/office/drawing/2014/main" val="3280651295"/>
                  </a:ext>
                </a:extLst>
              </a:tr>
              <a:tr h="0">
                <a:tc>
                  <a:txBody>
                    <a:bodyPr/>
                    <a:lstStyle/>
                    <a:p>
                      <a:pPr algn="l" fontAlgn="base"/>
                      <a:r>
                        <a:rPr lang="en-IN" sz="1600" b="0">
                          <a:effectLst/>
                        </a:rPr>
                        <a:t>Line Chart</a:t>
                      </a:r>
                    </a:p>
                  </a:txBody>
                  <a:tcPr marL="63500" marR="63500" marT="88900" marB="88900" anchor="ctr"/>
                </a:tc>
                <a:tc>
                  <a:txBody>
                    <a:bodyPr/>
                    <a:lstStyle/>
                    <a:p>
                      <a:pPr algn="l" fontAlgn="base"/>
                      <a:r>
                        <a:rPr lang="en-IN" sz="1600" b="0">
                          <a:effectLst/>
                        </a:rPr>
                        <a:t>Discrete Lines</a:t>
                      </a:r>
                    </a:p>
                  </a:txBody>
                  <a:tcPr marL="63500" marR="63500" marT="88900" marB="88900" anchor="ctr"/>
                </a:tc>
                <a:tc>
                  <a:txBody>
                    <a:bodyPr/>
                    <a:lstStyle/>
                    <a:p>
                      <a:pPr algn="l" fontAlgn="base"/>
                      <a:r>
                        <a:rPr lang="en-IN" sz="1600" b="0">
                          <a:effectLst/>
                        </a:rPr>
                        <a:t>Dual Lines</a:t>
                      </a:r>
                    </a:p>
                  </a:txBody>
                  <a:tcPr marL="63500" marR="63500" marT="88900" marB="88900" anchor="ctr"/>
                </a:tc>
                <a:tc>
                  <a:txBody>
                    <a:bodyPr/>
                    <a:lstStyle/>
                    <a:p>
                      <a:pPr algn="l" fontAlgn="base"/>
                      <a:r>
                        <a:rPr lang="en-IN" sz="1600" b="0">
                          <a:effectLst/>
                        </a:rPr>
                        <a:t>Area Chart</a:t>
                      </a:r>
                    </a:p>
                  </a:txBody>
                  <a:tcPr marL="63500" marR="63500" marT="88900" marB="88900" anchor="ctr"/>
                </a:tc>
                <a:extLst>
                  <a:ext uri="{0D108BD9-81ED-4DB2-BD59-A6C34878D82A}">
                    <a16:rowId xmlns:a16="http://schemas.microsoft.com/office/drawing/2014/main" val="611551610"/>
                  </a:ext>
                </a:extLst>
              </a:tr>
              <a:tr h="0">
                <a:tc>
                  <a:txBody>
                    <a:bodyPr/>
                    <a:lstStyle/>
                    <a:p>
                      <a:pPr algn="l" fontAlgn="base"/>
                      <a:r>
                        <a:rPr lang="en-IN" sz="1600" b="0">
                          <a:effectLst/>
                        </a:rPr>
                        <a:t>Discrete Area Chart</a:t>
                      </a:r>
                    </a:p>
                  </a:txBody>
                  <a:tcPr marL="63500" marR="63500" marT="88900" marB="88900" anchor="ctr"/>
                </a:tc>
                <a:tc>
                  <a:txBody>
                    <a:bodyPr/>
                    <a:lstStyle/>
                    <a:p>
                      <a:pPr algn="l" fontAlgn="base"/>
                      <a:r>
                        <a:rPr lang="en-IN" sz="1600" b="0">
                          <a:effectLst/>
                        </a:rPr>
                        <a:t>Dual Combination Chart</a:t>
                      </a:r>
                    </a:p>
                  </a:txBody>
                  <a:tcPr marL="63500" marR="63500" marT="88900" marB="88900" anchor="ctr"/>
                </a:tc>
                <a:tc>
                  <a:txBody>
                    <a:bodyPr/>
                    <a:lstStyle/>
                    <a:p>
                      <a:pPr algn="l" fontAlgn="base"/>
                      <a:r>
                        <a:rPr lang="en-IN" sz="1600" b="0">
                          <a:effectLst/>
                        </a:rPr>
                        <a:t>Scatter Plot</a:t>
                      </a:r>
                    </a:p>
                  </a:txBody>
                  <a:tcPr marL="63500" marR="63500" marT="88900" marB="88900" anchor="ctr"/>
                </a:tc>
                <a:tc>
                  <a:txBody>
                    <a:bodyPr/>
                    <a:lstStyle/>
                    <a:p>
                      <a:pPr algn="l" fontAlgn="base"/>
                      <a:r>
                        <a:rPr lang="en-IN" sz="1600" b="0">
                          <a:effectLst/>
                        </a:rPr>
                        <a:t>Histograms</a:t>
                      </a:r>
                    </a:p>
                  </a:txBody>
                  <a:tcPr marL="63500" marR="63500" marT="88900" marB="88900" anchor="ctr"/>
                </a:tc>
                <a:extLst>
                  <a:ext uri="{0D108BD9-81ED-4DB2-BD59-A6C34878D82A}">
                    <a16:rowId xmlns:a16="http://schemas.microsoft.com/office/drawing/2014/main" val="1945135966"/>
                  </a:ext>
                </a:extLst>
              </a:tr>
              <a:tr h="0">
                <a:tc>
                  <a:txBody>
                    <a:bodyPr/>
                    <a:lstStyle/>
                    <a:p>
                      <a:pPr algn="l" fontAlgn="base"/>
                      <a:r>
                        <a:rPr lang="en-IN" sz="1600" b="0">
                          <a:effectLst/>
                        </a:rPr>
                        <a:t>Box and Whisker Plots</a:t>
                      </a:r>
                    </a:p>
                  </a:txBody>
                  <a:tcPr marL="63500" marR="63500" marT="88900" marB="88900" anchor="ctr"/>
                </a:tc>
                <a:tc>
                  <a:txBody>
                    <a:bodyPr/>
                    <a:lstStyle/>
                    <a:p>
                      <a:pPr algn="l" fontAlgn="base"/>
                      <a:r>
                        <a:rPr lang="en-IN" sz="1600" b="0">
                          <a:effectLst/>
                        </a:rPr>
                        <a:t>Gantt Chart</a:t>
                      </a:r>
                    </a:p>
                  </a:txBody>
                  <a:tcPr marL="63500" marR="63500" marT="88900" marB="88900" anchor="ctr"/>
                </a:tc>
                <a:tc>
                  <a:txBody>
                    <a:bodyPr/>
                    <a:lstStyle/>
                    <a:p>
                      <a:pPr algn="l" fontAlgn="base"/>
                      <a:r>
                        <a:rPr lang="en-IN" sz="1600" b="0">
                          <a:effectLst/>
                        </a:rPr>
                        <a:t>Bullet Graph</a:t>
                      </a:r>
                    </a:p>
                  </a:txBody>
                  <a:tcPr marL="63500" marR="63500" marT="88900" marB="88900" anchor="ctr"/>
                </a:tc>
                <a:tc>
                  <a:txBody>
                    <a:bodyPr/>
                    <a:lstStyle/>
                    <a:p>
                      <a:pPr algn="l" fontAlgn="base"/>
                      <a:r>
                        <a:rPr lang="en-IN" sz="1600" b="0" dirty="0">
                          <a:effectLst/>
                        </a:rPr>
                        <a:t>Packed Bubbles Chart</a:t>
                      </a:r>
                    </a:p>
                  </a:txBody>
                  <a:tcPr marL="63500" marR="63500" marT="88900" marB="88900" anchor="ctr"/>
                </a:tc>
                <a:extLst>
                  <a:ext uri="{0D108BD9-81ED-4DB2-BD59-A6C34878D82A}">
                    <a16:rowId xmlns:a16="http://schemas.microsoft.com/office/drawing/2014/main" val="1639945555"/>
                  </a:ext>
                </a:extLst>
              </a:tr>
            </a:tbl>
          </a:graphicData>
        </a:graphic>
      </p:graphicFrame>
    </p:spTree>
    <p:extLst>
      <p:ext uri="{BB962C8B-B14F-4D97-AF65-F5344CB8AC3E}">
        <p14:creationId xmlns:p14="http://schemas.microsoft.com/office/powerpoint/2010/main" val="61529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940E248A-4CC5-4DB1-B231-1CBDCE1DC0AD}"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58</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635000" y="858514"/>
            <a:ext cx="8097520" cy="2435731"/>
          </a:xfrm>
          <a:prstGeom prst="rect">
            <a:avLst/>
          </a:prstGeom>
          <a:noFill/>
        </p:spPr>
        <p:txBody>
          <a:bodyPr wrap="square">
            <a:spAutoFit/>
          </a:bodyPr>
          <a:lstStyle/>
          <a:p>
            <a:pPr algn="l" fontAlgn="base">
              <a:lnSpc>
                <a:spcPct val="150000"/>
              </a:lnSpc>
            </a:pPr>
            <a:r>
              <a:rPr lang="en-US" sz="2400" b="1" i="0" dirty="0">
                <a:solidFill>
                  <a:srgbClr val="273239"/>
                </a:solidFill>
                <a:effectLst/>
              </a:rPr>
              <a:t>Steps to generate various illustrations from </a:t>
            </a:r>
            <a:r>
              <a:rPr lang="en-US" sz="2400" b="1" i="1" dirty="0">
                <a:solidFill>
                  <a:srgbClr val="273239"/>
                </a:solidFill>
                <a:effectLst/>
              </a:rPr>
              <a:t>Show Me</a:t>
            </a:r>
            <a:r>
              <a:rPr lang="en-US" sz="2400" b="1" i="0" dirty="0">
                <a:solidFill>
                  <a:srgbClr val="273239"/>
                </a:solidFill>
                <a:effectLst/>
              </a:rPr>
              <a:t> window in Tableau:</a:t>
            </a:r>
          </a:p>
          <a:p>
            <a:pPr algn="l" fontAlgn="base"/>
            <a:r>
              <a:rPr lang="en-US" sz="2400" b="0" i="0" dirty="0">
                <a:solidFill>
                  <a:srgbClr val="273239"/>
                </a:solidFill>
                <a:effectLst/>
                <a:latin typeface="urw-din"/>
              </a:rPr>
              <a:t>To use different graphs and charts one should follow some steps: Click on Show Me</a:t>
            </a:r>
          </a:p>
          <a:p>
            <a:pPr algn="l" fontAlgn="base">
              <a:lnSpc>
                <a:spcPct val="150000"/>
              </a:lnSpc>
            </a:pPr>
            <a:endParaRPr lang="en-US" sz="2400" b="0" i="0" dirty="0">
              <a:solidFill>
                <a:srgbClr val="273239"/>
              </a:solidFill>
              <a:effectLst/>
            </a:endParaRPr>
          </a:p>
        </p:txBody>
      </p:sp>
      <p:pic>
        <p:nvPicPr>
          <p:cNvPr id="12290" name="Picture 2">
            <a:extLst>
              <a:ext uri="{FF2B5EF4-FFF2-40B4-BE49-F238E27FC236}">
                <a16:creationId xmlns:a16="http://schemas.microsoft.com/office/drawing/2014/main" id="{F62985C2-F199-9E9A-5EB1-C872C29B7C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2743200"/>
            <a:ext cx="6976474" cy="361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099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00ECB6CA-82CE-4B5F-B848-855BF1B40FB8}"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59</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635000" y="858514"/>
            <a:ext cx="8097520" cy="2435731"/>
          </a:xfrm>
          <a:prstGeom prst="rect">
            <a:avLst/>
          </a:prstGeom>
          <a:noFill/>
        </p:spPr>
        <p:txBody>
          <a:bodyPr wrap="square">
            <a:spAutoFit/>
          </a:bodyPr>
          <a:lstStyle/>
          <a:p>
            <a:pPr algn="l" fontAlgn="base">
              <a:lnSpc>
                <a:spcPct val="150000"/>
              </a:lnSpc>
            </a:pPr>
            <a:r>
              <a:rPr lang="en-US" sz="2400" b="1" i="0" dirty="0">
                <a:solidFill>
                  <a:srgbClr val="273239"/>
                </a:solidFill>
                <a:effectLst/>
              </a:rPr>
              <a:t>Steps to generate various illustrations from </a:t>
            </a:r>
            <a:r>
              <a:rPr lang="en-US" sz="2400" b="1" i="1" dirty="0">
                <a:solidFill>
                  <a:srgbClr val="273239"/>
                </a:solidFill>
                <a:effectLst/>
              </a:rPr>
              <a:t>Show Me</a:t>
            </a:r>
            <a:r>
              <a:rPr lang="en-US" sz="2400" b="1" i="0" dirty="0">
                <a:solidFill>
                  <a:srgbClr val="273239"/>
                </a:solidFill>
                <a:effectLst/>
              </a:rPr>
              <a:t> window in Tableau:</a:t>
            </a:r>
          </a:p>
          <a:p>
            <a:pPr algn="l" fontAlgn="base">
              <a:buFont typeface="Arial" panose="020B0604020202020204" pitchFamily="34" charset="0"/>
              <a:buChar char="•"/>
            </a:pPr>
            <a:r>
              <a:rPr lang="en-US" sz="2400" b="0" i="0" dirty="0">
                <a:solidFill>
                  <a:srgbClr val="273239"/>
                </a:solidFill>
                <a:effectLst/>
                <a:latin typeface="urw-din"/>
              </a:rPr>
              <a:t>Hover over a graph/ chart you want to use.</a:t>
            </a:r>
          </a:p>
          <a:p>
            <a:pPr algn="l" fontAlgn="base">
              <a:buFont typeface="Arial" panose="020B0604020202020204" pitchFamily="34" charset="0"/>
              <a:buChar char="•"/>
            </a:pPr>
            <a:r>
              <a:rPr lang="en-US" sz="2400" b="0" i="0" dirty="0">
                <a:solidFill>
                  <a:srgbClr val="273239"/>
                </a:solidFill>
                <a:effectLst/>
                <a:latin typeface="urw-din"/>
              </a:rPr>
              <a:t>See the requirements</a:t>
            </a:r>
          </a:p>
          <a:p>
            <a:pPr algn="l" fontAlgn="base">
              <a:lnSpc>
                <a:spcPct val="150000"/>
              </a:lnSpc>
            </a:pPr>
            <a:endParaRPr lang="en-US" sz="2400" b="0" i="0" dirty="0">
              <a:solidFill>
                <a:srgbClr val="273239"/>
              </a:solidFill>
              <a:effectLst/>
            </a:endParaRPr>
          </a:p>
        </p:txBody>
      </p:sp>
      <p:pic>
        <p:nvPicPr>
          <p:cNvPr id="13314" name="Picture 2">
            <a:extLst>
              <a:ext uri="{FF2B5EF4-FFF2-40B4-BE49-F238E27FC236}">
                <a16:creationId xmlns:a16="http://schemas.microsoft.com/office/drawing/2014/main" id="{A304C9E7-47B1-118A-F498-C3C580555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840" y="2794423"/>
            <a:ext cx="6553200" cy="353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126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86108E9-6AFD-42FC-890C-720C539003F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lIns="99276" tIns="49638" rIns="99276" bIns="49638" anchor="ctr"/>
          <a:lstStyle/>
          <a:p>
            <a:pPr marL="0" marR="0" lvl="0" indent="0" algn="ctr" defTabSz="992764"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dirty="0">
                <a:ln>
                  <a:noFill/>
                </a:ln>
                <a:solidFill>
                  <a:prstClr val="black"/>
                </a:solidFill>
                <a:effectLst/>
                <a:uLnTx/>
                <a:uFillTx/>
                <a:latin typeface="Calibri"/>
                <a:ea typeface="+mn-ea"/>
                <a:cs typeface="+mn-cs"/>
              </a:rPr>
              <a:t>Branch wise Applications</a:t>
            </a:r>
          </a:p>
        </p:txBody>
      </p:sp>
      <p:sp>
        <p:nvSpPr>
          <p:cNvPr id="10245" name="Rectangle 11"/>
          <p:cNvSpPr>
            <a:spLocks noChangeArrowheads="1"/>
          </p:cNvSpPr>
          <p:nvPr/>
        </p:nvSpPr>
        <p:spPr bwMode="auto">
          <a:xfrm>
            <a:off x="1071563" y="1428750"/>
            <a:ext cx="7643812"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76" tIns="49638" rIns="99276" bIns="496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Security.</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Transportation.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Risk detection.</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Risk Management.</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Delivery.</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Fast internet allocation.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Reasonable Expenditure.</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Interaction with customers.</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Planning of cities</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247" name="Slide Number Placeholder 7"/>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6C3577-1D66-4230-8231-027A22FE6A3D}"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AE6677DC-257B-8A8D-CE8A-BDCDDF71270E}"/>
              </a:ext>
            </a:extLst>
          </p:cNvPr>
          <p:cNvPicPr>
            <a:picLocks noChangeAspect="1"/>
          </p:cNvPicPr>
          <p:nvPr/>
        </p:nvPicPr>
        <p:blipFill>
          <a:blip r:embed="rId2"/>
          <a:stretch>
            <a:fillRect/>
          </a:stretch>
        </p:blipFill>
        <p:spPr>
          <a:xfrm>
            <a:off x="0" y="0"/>
            <a:ext cx="1378974" cy="838194"/>
          </a:xfrm>
          <a:prstGeom prst="rect">
            <a:avLst/>
          </a:prstGeom>
        </p:spPr>
      </p:pic>
    </p:spTree>
    <p:extLst>
      <p:ext uri="{BB962C8B-B14F-4D97-AF65-F5344CB8AC3E}">
        <p14:creationId xmlns:p14="http://schemas.microsoft.com/office/powerpoint/2010/main" val="1679123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a typeface="Calibri" panose="020F0502020204030204" pitchFamily="34" charset="0"/>
              </a:rPr>
              <a:t>C</a:t>
            </a:r>
            <a:r>
              <a:rPr lang="en-IN" sz="2400" b="1" dirty="0">
                <a:effectLst/>
                <a:ea typeface="Calibri" panose="020F0502020204030204" pitchFamily="34" charset="0"/>
              </a:rPr>
              <a:t>reating </a:t>
            </a:r>
            <a:r>
              <a:rPr lang="en-IN" sz="2400" b="1" dirty="0">
                <a:ea typeface="Calibri" panose="020F0502020204030204" pitchFamily="34" charset="0"/>
              </a:rPr>
              <a:t>B</a:t>
            </a:r>
            <a:r>
              <a:rPr lang="en-IN" sz="2400" b="1" dirty="0">
                <a:effectLst/>
                <a:ea typeface="Calibri" panose="020F0502020204030204" pitchFamily="34" charset="0"/>
              </a:rPr>
              <a:t>asic </a:t>
            </a:r>
            <a:r>
              <a:rPr lang="en-IN" sz="2400" b="1" dirty="0">
                <a:ea typeface="Calibri" panose="020F0502020204030204" pitchFamily="34" charset="0"/>
              </a:rPr>
              <a:t>C</a:t>
            </a:r>
            <a:r>
              <a:rPr lang="en-IN" sz="2400" b="1" dirty="0">
                <a:effectLst/>
                <a:ea typeface="Calibri" panose="020F0502020204030204" pitchFamily="34" charset="0"/>
              </a:rPr>
              <a:t>harts</a:t>
            </a:r>
            <a:endParaRPr lang="en-US" sz="36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535CFA68-353D-4D8C-9C41-3AF34F6517C5}"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60</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635000" y="858514"/>
            <a:ext cx="8097520" cy="2435731"/>
          </a:xfrm>
          <a:prstGeom prst="rect">
            <a:avLst/>
          </a:prstGeom>
          <a:noFill/>
        </p:spPr>
        <p:txBody>
          <a:bodyPr wrap="square">
            <a:spAutoFit/>
          </a:bodyPr>
          <a:lstStyle/>
          <a:p>
            <a:pPr algn="l" fontAlgn="base">
              <a:lnSpc>
                <a:spcPct val="150000"/>
              </a:lnSpc>
            </a:pPr>
            <a:r>
              <a:rPr lang="en-US" sz="2400" b="1" i="0" dirty="0">
                <a:solidFill>
                  <a:srgbClr val="273239"/>
                </a:solidFill>
                <a:effectLst/>
              </a:rPr>
              <a:t>Steps to generate various illustrations from </a:t>
            </a:r>
            <a:r>
              <a:rPr lang="en-US" sz="2400" b="1" i="1" dirty="0">
                <a:solidFill>
                  <a:srgbClr val="273239"/>
                </a:solidFill>
                <a:effectLst/>
              </a:rPr>
              <a:t>Show Me</a:t>
            </a:r>
            <a:r>
              <a:rPr lang="en-US" sz="2400" b="1" i="0" dirty="0">
                <a:solidFill>
                  <a:srgbClr val="273239"/>
                </a:solidFill>
                <a:effectLst/>
              </a:rPr>
              <a:t> window in Tableau:</a:t>
            </a:r>
          </a:p>
          <a:p>
            <a:pPr algn="l" fontAlgn="base">
              <a:buFont typeface="Arial" panose="020B0604020202020204" pitchFamily="34" charset="0"/>
              <a:buChar char="•"/>
            </a:pPr>
            <a:r>
              <a:rPr lang="en-US" sz="2400" b="0" i="0" dirty="0">
                <a:solidFill>
                  <a:srgbClr val="273239"/>
                </a:solidFill>
                <a:effectLst/>
                <a:latin typeface="urw-din"/>
              </a:rPr>
              <a:t>Fulfill the requirements</a:t>
            </a:r>
          </a:p>
          <a:p>
            <a:pPr algn="l" fontAlgn="base">
              <a:buFont typeface="Arial" panose="020B0604020202020204" pitchFamily="34" charset="0"/>
              <a:buChar char="•"/>
            </a:pPr>
            <a:r>
              <a:rPr lang="en-US" sz="2400" b="0" i="0" dirty="0">
                <a:solidFill>
                  <a:srgbClr val="273239"/>
                </a:solidFill>
                <a:effectLst/>
                <a:latin typeface="urw-din"/>
              </a:rPr>
              <a:t>At last click on it.</a:t>
            </a:r>
          </a:p>
          <a:p>
            <a:pPr algn="l" fontAlgn="base">
              <a:lnSpc>
                <a:spcPct val="150000"/>
              </a:lnSpc>
            </a:pPr>
            <a:endParaRPr lang="en-US" sz="2400" b="0" i="0" dirty="0">
              <a:solidFill>
                <a:srgbClr val="273239"/>
              </a:solidFill>
              <a:effectLst/>
            </a:endParaRPr>
          </a:p>
        </p:txBody>
      </p:sp>
      <p:pic>
        <p:nvPicPr>
          <p:cNvPr id="14338" name="Picture 2">
            <a:extLst>
              <a:ext uri="{FF2B5EF4-FFF2-40B4-BE49-F238E27FC236}">
                <a16:creationId xmlns:a16="http://schemas.microsoft.com/office/drawing/2014/main" id="{095A2A63-8FA9-90D9-181E-7B5E12437F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730474"/>
            <a:ext cx="7395555" cy="362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48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600200"/>
            <a:ext cx="7641771" cy="4024316"/>
          </a:xfrm>
        </p:spPr>
        <p:txBody>
          <a:bodyPr>
            <a:noAutofit/>
          </a:bodyPr>
          <a:lstStyle/>
          <a:p>
            <a:pPr marR="46990" algn="just">
              <a:lnSpc>
                <a:spcPct val="107000"/>
              </a:lnSpc>
              <a:spcAft>
                <a:spcPts val="800"/>
              </a:spcAft>
            </a:pPr>
            <a:r>
              <a:rPr lang="en-IN" sz="2400" b="1" dirty="0">
                <a:latin typeface="+mj-lt"/>
              </a:rPr>
              <a:t>Objective: </a:t>
            </a:r>
            <a:r>
              <a:rPr lang="en-IN" sz="2400" dirty="0">
                <a:latin typeface="+mj-lt"/>
              </a:rPr>
              <a:t>To understand the </a:t>
            </a:r>
            <a:r>
              <a:rPr lang="en-IN" sz="2400" dirty="0">
                <a:effectLst/>
                <a:latin typeface="+mj-lt"/>
                <a:ea typeface="Calibri" panose="020F0502020204030204" pitchFamily="34" charset="0"/>
                <a:cs typeface="Times New Roman" panose="02020603050405020304" pitchFamily="18" charset="0"/>
              </a:rPr>
              <a:t>Tableau Calculations: Overview of SUM, AVR, and Aggregate features Creating custom calculations and fields and  Applying new data calculations to your visualization.</a:t>
            </a:r>
          </a:p>
          <a:p>
            <a:pPr marL="0" indent="0" algn="just">
              <a:lnSpc>
                <a:spcPct val="150000"/>
              </a:lnSpc>
              <a:buNone/>
            </a:pPr>
            <a:endParaRPr lang="en-IN" sz="2400" dirty="0">
              <a:latin typeface="+mj-lt"/>
            </a:endParaRPr>
          </a:p>
          <a:p>
            <a:pPr marL="0" indent="0" algn="just">
              <a:lnSpc>
                <a:spcPct val="150000"/>
              </a:lnSpc>
              <a:buNone/>
            </a:pPr>
            <a:r>
              <a:rPr lang="en-US" sz="2400" b="1" dirty="0">
                <a:latin typeface="+mj-lt"/>
              </a:rPr>
              <a:t>Recap-  </a:t>
            </a:r>
            <a:r>
              <a:rPr lang="en-US" sz="2400" dirty="0">
                <a:latin typeface="+mj-lt"/>
              </a:rPr>
              <a:t>basic knowledge of </a:t>
            </a:r>
            <a:r>
              <a:rPr lang="en-IN" sz="2400" b="1" dirty="0">
                <a:effectLst/>
                <a:latin typeface="+mj-lt"/>
                <a:ea typeface="Calibri" panose="020F0502020204030204" pitchFamily="34" charset="0"/>
              </a:rPr>
              <a:t>Exploratory Data Analysis and Data Pre-processing </a:t>
            </a:r>
            <a:r>
              <a:rPr lang="en-US" sz="2400" dirty="0">
                <a:latin typeface="+mj-lt"/>
              </a:rPr>
              <a:t>.</a:t>
            </a:r>
          </a:p>
          <a:p>
            <a:pPr marL="0" indent="0" algn="just">
              <a:lnSpc>
                <a:spcPct val="150000"/>
              </a:lnSpc>
              <a:buNone/>
            </a:pPr>
            <a:endParaRPr lang="en-US" sz="2400" b="1" dirty="0">
              <a:latin typeface="+mj-lt"/>
            </a:endParaRPr>
          </a:p>
          <a:p>
            <a:pPr marL="0" indent="0" algn="just">
              <a:lnSpc>
                <a:spcPct val="150000"/>
              </a:lnSpc>
              <a:buNone/>
            </a:pPr>
            <a:endParaRPr lang="en-IN" sz="2400" dirty="0">
              <a:latin typeface="+mj-lt"/>
            </a:endParaRPr>
          </a:p>
          <a:p>
            <a:pPr marL="0" indent="0" algn="just">
              <a:lnSpc>
                <a:spcPct val="150000"/>
              </a:lnSpc>
              <a:buNone/>
            </a:pPr>
            <a:endParaRPr lang="en-IN" sz="2400" b="1" dirty="0">
              <a:latin typeface="+mj-lt"/>
            </a:endParaRPr>
          </a:p>
        </p:txBody>
      </p:sp>
      <p:sp>
        <p:nvSpPr>
          <p:cNvPr id="4" name="Date Placeholder 3"/>
          <p:cNvSpPr>
            <a:spLocks noGrp="1"/>
          </p:cNvSpPr>
          <p:nvPr>
            <p:ph type="dt" sz="half" idx="10"/>
          </p:nvPr>
        </p:nvSpPr>
        <p:spPr/>
        <p:txBody>
          <a:bodyPr/>
          <a:lstStyle/>
          <a:p>
            <a:pPr defTabSz="685800">
              <a:defRPr/>
            </a:pPr>
            <a:fld id="{DDFDC58F-A043-4742-BC99-25C166D2C042}" type="datetime1">
              <a:rPr lang="en-US" sz="900" smtClean="0">
                <a:solidFill>
                  <a:prstClr val="black">
                    <a:tint val="75000"/>
                  </a:prstClr>
                </a:solidFill>
                <a:latin typeface="Calibri"/>
              </a:rPr>
              <a:t>12/2/24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61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defTabSz="992764" eaLnBrk="1" fontAlgn="auto" hangingPunct="1">
              <a:spcAft>
                <a:spcPts val="0"/>
              </a:spcAft>
              <a:defRPr/>
            </a:pPr>
            <a:r>
              <a:rPr lang="en-IN" sz="2400" b="1" dirty="0">
                <a:effectLst/>
                <a:ea typeface="Calibri" panose="020F0502020204030204" pitchFamily="34" charset="0"/>
              </a:rPr>
              <a:t>Topic Objective</a:t>
            </a:r>
            <a:endParaRPr lang="en-US" sz="4000" dirty="0"/>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a:xfrm>
            <a:off x="3124200" y="6400800"/>
            <a:ext cx="3505200" cy="273050"/>
          </a:xfrm>
        </p:spPr>
        <p:txBody>
          <a:bodyPr/>
          <a:lstStyle/>
          <a:p>
            <a:r>
              <a:rPr lang="en-US"/>
              <a:t>UNIT 05     Data Analytics</a:t>
            </a:r>
            <a:endParaRPr lang="en-US" dirty="0"/>
          </a:p>
        </p:txBody>
      </p:sp>
      <p:pic>
        <p:nvPicPr>
          <p:cNvPr id="7" name="Picture 6">
            <a:extLst>
              <a:ext uri="{FF2B5EF4-FFF2-40B4-BE49-F238E27FC236}">
                <a16:creationId xmlns:a16="http://schemas.microsoft.com/office/drawing/2014/main" id="{2D3F4FDA-D687-22C3-12F2-073A850EFA27}"/>
              </a:ext>
            </a:extLst>
          </p:cNvPr>
          <p:cNvPicPr>
            <a:picLocks noChangeAspect="1"/>
          </p:cNvPicPr>
          <p:nvPr/>
        </p:nvPicPr>
        <p:blipFill>
          <a:blip r:embed="rId2"/>
          <a:stretch>
            <a:fillRect/>
          </a:stretch>
        </p:blipFill>
        <p:spPr>
          <a:xfrm>
            <a:off x="0" y="-9524"/>
            <a:ext cx="1378974" cy="838194"/>
          </a:xfrm>
          <a:prstGeom prst="rect">
            <a:avLst/>
          </a:prstGeom>
        </p:spPr>
      </p:pic>
    </p:spTree>
    <p:extLst>
      <p:ext uri="{BB962C8B-B14F-4D97-AF65-F5344CB8AC3E}">
        <p14:creationId xmlns:p14="http://schemas.microsoft.com/office/powerpoint/2010/main" val="4031710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Tableau Calculations</a:t>
            </a:r>
            <a:endParaRPr lang="en-US" sz="4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7BC37C6C-99A7-4C8E-B20D-0E88C6A9F336}"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62</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635000" y="858514"/>
            <a:ext cx="8097520" cy="5575052"/>
          </a:xfrm>
          <a:prstGeom prst="rect">
            <a:avLst/>
          </a:prstGeom>
          <a:noFill/>
        </p:spPr>
        <p:txBody>
          <a:bodyPr wrap="square">
            <a:spAutoFit/>
          </a:bodyPr>
          <a:lstStyle/>
          <a:p>
            <a:pPr algn="just">
              <a:lnSpc>
                <a:spcPct val="150000"/>
              </a:lnSpc>
            </a:pPr>
            <a:r>
              <a:rPr lang="en-US" sz="2400" b="0" i="0" dirty="0">
                <a:solidFill>
                  <a:srgbClr val="333333"/>
                </a:solidFill>
                <a:effectLst/>
                <a:latin typeface="+mj-lt"/>
              </a:rPr>
              <a:t>A table calculation is a transformation that applies to the values in a visualization. They are calculated based on current visualization and do not consider any dimensions or measures that are filtered out of the visualization.</a:t>
            </a:r>
          </a:p>
          <a:p>
            <a:pPr algn="just">
              <a:lnSpc>
                <a:spcPct val="150000"/>
              </a:lnSpc>
            </a:pPr>
            <a:r>
              <a:rPr lang="en-US" sz="2400" b="0" i="0" dirty="0">
                <a:solidFill>
                  <a:srgbClr val="333333"/>
                </a:solidFill>
                <a:effectLst/>
                <a:latin typeface="+mj-lt"/>
              </a:rPr>
              <a:t>These calculations are applied to the values of the entire table, not on the some selected rows or columns.</a:t>
            </a:r>
          </a:p>
          <a:p>
            <a:pPr algn="just">
              <a:lnSpc>
                <a:spcPct val="150000"/>
              </a:lnSpc>
            </a:pPr>
            <a:r>
              <a:rPr lang="en-US" sz="2400" b="0" i="0" dirty="0">
                <a:solidFill>
                  <a:srgbClr val="333333"/>
                </a:solidFill>
                <a:effectLst/>
                <a:latin typeface="+mj-lt"/>
              </a:rPr>
              <a:t>Table calculations are used for a variety of purposes, such as:</a:t>
            </a:r>
          </a:p>
          <a:p>
            <a:pPr algn="just">
              <a:lnSpc>
                <a:spcPct val="150000"/>
              </a:lnSpc>
              <a:buFont typeface="Arial" panose="020B0604020202020204" pitchFamily="34" charset="0"/>
              <a:buChar char="•"/>
            </a:pPr>
            <a:r>
              <a:rPr lang="en-US" sz="2400" b="0" i="0" dirty="0">
                <a:solidFill>
                  <a:srgbClr val="000000"/>
                </a:solidFill>
                <a:effectLst/>
                <a:latin typeface="+mj-lt"/>
              </a:rPr>
              <a:t>Transforming values to rankings.</a:t>
            </a:r>
          </a:p>
          <a:p>
            <a:pPr algn="just">
              <a:lnSpc>
                <a:spcPct val="150000"/>
              </a:lnSpc>
              <a:buFont typeface="Arial" panose="020B0604020202020204" pitchFamily="34" charset="0"/>
              <a:buChar char="•"/>
            </a:pPr>
            <a:r>
              <a:rPr lang="en-US" sz="2400" b="0" i="0" dirty="0">
                <a:solidFill>
                  <a:srgbClr val="000000"/>
                </a:solidFill>
                <a:effectLst/>
                <a:latin typeface="+mj-lt"/>
              </a:rPr>
              <a:t>Transforming values to show running totals.</a:t>
            </a:r>
          </a:p>
          <a:p>
            <a:pPr algn="just">
              <a:lnSpc>
                <a:spcPct val="150000"/>
              </a:lnSpc>
              <a:buFont typeface="Arial" panose="020B0604020202020204" pitchFamily="34" charset="0"/>
              <a:buChar char="•"/>
            </a:pPr>
            <a:r>
              <a:rPr lang="en-US" sz="2400" b="0" i="0" dirty="0">
                <a:solidFill>
                  <a:srgbClr val="000000"/>
                </a:solidFill>
                <a:effectLst/>
                <a:latin typeface="+mj-lt"/>
              </a:rPr>
              <a:t>Transforming values to show the percent of the total.</a:t>
            </a:r>
          </a:p>
        </p:txBody>
      </p:sp>
    </p:spTree>
    <p:extLst>
      <p:ext uri="{BB962C8B-B14F-4D97-AF65-F5344CB8AC3E}">
        <p14:creationId xmlns:p14="http://schemas.microsoft.com/office/powerpoint/2010/main" val="1277713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Tableau Calculations</a:t>
            </a:r>
            <a:endParaRPr lang="en-US" sz="4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E62919AF-A4A4-4300-B5E3-4522564C6A25}"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267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63</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635000" y="858514"/>
            <a:ext cx="8097520" cy="3913059"/>
          </a:xfrm>
          <a:prstGeom prst="rect">
            <a:avLst/>
          </a:prstGeom>
          <a:noFill/>
        </p:spPr>
        <p:txBody>
          <a:bodyPr wrap="square">
            <a:spAutoFit/>
          </a:bodyPr>
          <a:lstStyle/>
          <a:p>
            <a:pPr fontAlgn="base">
              <a:lnSpc>
                <a:spcPct val="150000"/>
              </a:lnSpc>
            </a:pPr>
            <a:r>
              <a:rPr lang="en-IN" sz="2400" b="1" i="0" dirty="0">
                <a:solidFill>
                  <a:srgbClr val="610B38"/>
                </a:solidFill>
                <a:effectLst/>
                <a:latin typeface="+mj-lt"/>
              </a:rPr>
              <a:t>Aggregate Functions</a:t>
            </a:r>
          </a:p>
          <a:p>
            <a:pPr algn="just">
              <a:lnSpc>
                <a:spcPct val="150000"/>
              </a:lnSpc>
            </a:pPr>
            <a:r>
              <a:rPr lang="en-US" sz="2400" b="0" i="0" dirty="0">
                <a:solidFill>
                  <a:srgbClr val="333333"/>
                </a:solidFill>
                <a:effectLst/>
                <a:latin typeface="+mj-lt"/>
              </a:rPr>
              <a:t>Let's see some essential examples of aggregate functions:</a:t>
            </a:r>
          </a:p>
          <a:p>
            <a:pPr algn="just">
              <a:lnSpc>
                <a:spcPct val="150000"/>
              </a:lnSpc>
              <a:buFont typeface="Arial" panose="020B0604020202020204" pitchFamily="34" charset="0"/>
              <a:buChar char="•"/>
            </a:pPr>
            <a:r>
              <a:rPr lang="en-US" sz="2400" b="1" i="0" dirty="0">
                <a:solidFill>
                  <a:srgbClr val="000000"/>
                </a:solidFill>
                <a:effectLst/>
                <a:latin typeface="+mj-lt"/>
              </a:rPr>
              <a:t>AVG (expression):</a:t>
            </a:r>
            <a:r>
              <a:rPr lang="en-US" sz="2400" b="0" i="0" dirty="0">
                <a:solidFill>
                  <a:srgbClr val="000000"/>
                </a:solidFill>
                <a:effectLst/>
                <a:latin typeface="+mj-lt"/>
              </a:rPr>
              <a:t> It returns the average of all the values in the expression. AVG is used only with numeric fields. And the Null values are ignored.</a:t>
            </a:r>
          </a:p>
          <a:p>
            <a:pPr algn="just">
              <a:lnSpc>
                <a:spcPct val="150000"/>
              </a:lnSpc>
              <a:buFont typeface="Arial" panose="020B0604020202020204" pitchFamily="34" charset="0"/>
              <a:buChar char="•"/>
            </a:pPr>
            <a:r>
              <a:rPr lang="en-US" sz="2400" b="1" i="0" dirty="0">
                <a:solidFill>
                  <a:srgbClr val="000000"/>
                </a:solidFill>
                <a:effectLst/>
                <a:latin typeface="+mj-lt"/>
              </a:rPr>
              <a:t>COUNT (expression):</a:t>
            </a:r>
            <a:r>
              <a:rPr lang="en-US" sz="2400" b="0" i="0" dirty="0">
                <a:solidFill>
                  <a:srgbClr val="000000"/>
                </a:solidFill>
                <a:effectLst/>
                <a:latin typeface="+mj-lt"/>
              </a:rPr>
              <a:t> It returns the number of items in a group. And the Null values are not counted.</a:t>
            </a:r>
            <a:endParaRPr lang="en-US" sz="2400" b="0" i="0" dirty="0">
              <a:solidFill>
                <a:srgbClr val="273239"/>
              </a:solidFill>
              <a:effectLst/>
              <a:latin typeface="+mj-lt"/>
            </a:endParaRPr>
          </a:p>
        </p:txBody>
      </p:sp>
    </p:spTree>
    <p:extLst>
      <p:ext uri="{BB962C8B-B14F-4D97-AF65-F5344CB8AC3E}">
        <p14:creationId xmlns:p14="http://schemas.microsoft.com/office/powerpoint/2010/main" val="3711540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Tableau Calculations</a:t>
            </a:r>
            <a:endParaRPr lang="en-US" sz="4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FFB052A0-F6D1-4C4F-8C14-3125531C4899}"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64</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635000" y="858514"/>
            <a:ext cx="8097520" cy="5021055"/>
          </a:xfrm>
          <a:prstGeom prst="rect">
            <a:avLst/>
          </a:prstGeom>
          <a:noFill/>
        </p:spPr>
        <p:txBody>
          <a:bodyPr wrap="square">
            <a:spAutoFit/>
          </a:bodyPr>
          <a:lstStyle/>
          <a:p>
            <a:pPr fontAlgn="base">
              <a:lnSpc>
                <a:spcPct val="150000"/>
              </a:lnSpc>
            </a:pPr>
            <a:r>
              <a:rPr lang="en-IN" sz="2400" b="0" i="0" dirty="0">
                <a:solidFill>
                  <a:srgbClr val="610B38"/>
                </a:solidFill>
                <a:effectLst/>
                <a:latin typeface="+mj-lt"/>
              </a:rPr>
              <a:t>Aggregate Functions</a:t>
            </a:r>
          </a:p>
          <a:p>
            <a:pPr algn="just">
              <a:lnSpc>
                <a:spcPct val="150000"/>
              </a:lnSpc>
            </a:pPr>
            <a:r>
              <a:rPr lang="en-US" sz="2400" b="0" i="0" dirty="0">
                <a:solidFill>
                  <a:srgbClr val="333333"/>
                </a:solidFill>
                <a:effectLst/>
                <a:latin typeface="+mj-lt"/>
              </a:rPr>
              <a:t>Let's see some essential examples of aggregate functions:</a:t>
            </a:r>
          </a:p>
          <a:p>
            <a:pPr algn="just">
              <a:lnSpc>
                <a:spcPct val="150000"/>
              </a:lnSpc>
              <a:buFont typeface="Arial" panose="020B0604020202020204" pitchFamily="34" charset="0"/>
              <a:buChar char="•"/>
            </a:pPr>
            <a:r>
              <a:rPr lang="en-US" sz="2400" b="1" i="0" dirty="0">
                <a:solidFill>
                  <a:srgbClr val="000000"/>
                </a:solidFill>
                <a:effectLst/>
                <a:latin typeface="+mj-lt"/>
              </a:rPr>
              <a:t>MEDIAN (expression):</a:t>
            </a:r>
            <a:r>
              <a:rPr lang="en-US" sz="2400" b="0" i="0" dirty="0">
                <a:solidFill>
                  <a:srgbClr val="000000"/>
                </a:solidFill>
                <a:effectLst/>
                <a:latin typeface="+mj-lt"/>
              </a:rPr>
              <a:t> It returns the median of an expression over all records. Median can only be used with numeric fields, and Null values are ignored.</a:t>
            </a:r>
          </a:p>
          <a:p>
            <a:pPr algn="just">
              <a:lnSpc>
                <a:spcPct val="150000"/>
              </a:lnSpc>
              <a:buFont typeface="Arial" panose="020B0604020202020204" pitchFamily="34" charset="0"/>
              <a:buChar char="•"/>
            </a:pPr>
            <a:r>
              <a:rPr lang="en-US" sz="2400" b="1" i="0" dirty="0">
                <a:solidFill>
                  <a:srgbClr val="000000"/>
                </a:solidFill>
                <a:effectLst/>
                <a:latin typeface="+mj-lt"/>
              </a:rPr>
              <a:t>STDEV (expression):</a:t>
            </a:r>
            <a:r>
              <a:rPr lang="en-US" sz="2400" b="0" i="0" dirty="0">
                <a:solidFill>
                  <a:srgbClr val="000000"/>
                </a:solidFill>
                <a:effectLst/>
                <a:latin typeface="+mj-lt"/>
              </a:rPr>
              <a:t> It returns the statistical standard deviation of all values in the given expression based on a sample of the population.</a:t>
            </a:r>
          </a:p>
          <a:p>
            <a:pPr algn="l" fontAlgn="base">
              <a:lnSpc>
                <a:spcPct val="150000"/>
              </a:lnSpc>
            </a:pPr>
            <a:endParaRPr lang="en-US" sz="2400" b="0" i="0" dirty="0">
              <a:solidFill>
                <a:srgbClr val="273239"/>
              </a:solidFill>
              <a:effectLst/>
              <a:latin typeface="+mj-lt"/>
            </a:endParaRPr>
          </a:p>
        </p:txBody>
      </p:sp>
    </p:spTree>
    <p:extLst>
      <p:ext uri="{BB962C8B-B14F-4D97-AF65-F5344CB8AC3E}">
        <p14:creationId xmlns:p14="http://schemas.microsoft.com/office/powerpoint/2010/main" val="2876219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Tableau Calculations</a:t>
            </a:r>
            <a:endParaRPr lang="en-US" sz="48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75571F99-8AAB-411A-94BC-2B7AEDFAC59B}"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65</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635000" y="858514"/>
            <a:ext cx="8097520" cy="5021055"/>
          </a:xfrm>
          <a:prstGeom prst="rect">
            <a:avLst/>
          </a:prstGeom>
          <a:noFill/>
        </p:spPr>
        <p:txBody>
          <a:bodyPr wrap="square">
            <a:spAutoFit/>
          </a:bodyPr>
          <a:lstStyle/>
          <a:p>
            <a:pPr fontAlgn="base">
              <a:lnSpc>
                <a:spcPct val="150000"/>
              </a:lnSpc>
            </a:pPr>
            <a:r>
              <a:rPr lang="en-IN" sz="2400" b="0" i="0" dirty="0">
                <a:solidFill>
                  <a:srgbClr val="610B38"/>
                </a:solidFill>
                <a:effectLst/>
                <a:latin typeface="+mj-lt"/>
              </a:rPr>
              <a:t>Aggregate Functions</a:t>
            </a:r>
          </a:p>
          <a:p>
            <a:pPr algn="just">
              <a:lnSpc>
                <a:spcPct val="150000"/>
              </a:lnSpc>
            </a:pPr>
            <a:r>
              <a:rPr lang="en-US" sz="2400" b="0" i="0" dirty="0">
                <a:solidFill>
                  <a:srgbClr val="333333"/>
                </a:solidFill>
                <a:effectLst/>
                <a:latin typeface="+mj-lt"/>
              </a:rPr>
              <a:t>Let's see some essential examples of aggregate functions:</a:t>
            </a:r>
          </a:p>
          <a:p>
            <a:pPr algn="just">
              <a:lnSpc>
                <a:spcPct val="150000"/>
              </a:lnSpc>
              <a:buFont typeface="Arial" panose="020B0604020202020204" pitchFamily="34" charset="0"/>
              <a:buChar char="•"/>
            </a:pPr>
            <a:r>
              <a:rPr lang="en-US" sz="2400" b="1" i="0" dirty="0">
                <a:solidFill>
                  <a:srgbClr val="000000"/>
                </a:solidFill>
                <a:effectLst/>
                <a:latin typeface="+mj-lt"/>
              </a:rPr>
              <a:t>MEDIAN (expression):</a:t>
            </a:r>
            <a:r>
              <a:rPr lang="en-US" sz="2400" b="0" i="0" dirty="0">
                <a:solidFill>
                  <a:srgbClr val="000000"/>
                </a:solidFill>
                <a:effectLst/>
                <a:latin typeface="+mj-lt"/>
              </a:rPr>
              <a:t> It returns the median of an expression over all records. Median can only be used with numeric fields, and Null values are ignored.</a:t>
            </a:r>
          </a:p>
          <a:p>
            <a:pPr algn="just">
              <a:lnSpc>
                <a:spcPct val="150000"/>
              </a:lnSpc>
              <a:buFont typeface="Arial" panose="020B0604020202020204" pitchFamily="34" charset="0"/>
              <a:buChar char="•"/>
            </a:pPr>
            <a:r>
              <a:rPr lang="en-US" sz="2400" b="1" i="0" dirty="0">
                <a:solidFill>
                  <a:srgbClr val="000000"/>
                </a:solidFill>
                <a:effectLst/>
                <a:latin typeface="+mj-lt"/>
              </a:rPr>
              <a:t>STDEV (expression):</a:t>
            </a:r>
            <a:r>
              <a:rPr lang="en-US" sz="2400" b="0" i="0" dirty="0">
                <a:solidFill>
                  <a:srgbClr val="000000"/>
                </a:solidFill>
                <a:effectLst/>
                <a:latin typeface="+mj-lt"/>
              </a:rPr>
              <a:t> It returns the statistical standard deviation of all values in the given expression based on a sample of the population.</a:t>
            </a:r>
          </a:p>
          <a:p>
            <a:pPr algn="l" fontAlgn="base">
              <a:lnSpc>
                <a:spcPct val="150000"/>
              </a:lnSpc>
            </a:pPr>
            <a:endParaRPr lang="en-US" sz="2400" b="0" i="0" dirty="0">
              <a:solidFill>
                <a:srgbClr val="273239"/>
              </a:solidFill>
              <a:effectLst/>
              <a:latin typeface="+mj-lt"/>
            </a:endParaRPr>
          </a:p>
        </p:txBody>
      </p:sp>
    </p:spTree>
    <p:extLst>
      <p:ext uri="{BB962C8B-B14F-4D97-AF65-F5344CB8AC3E}">
        <p14:creationId xmlns:p14="http://schemas.microsoft.com/office/powerpoint/2010/main" val="1881937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600200"/>
            <a:ext cx="7641771" cy="4024316"/>
          </a:xfrm>
        </p:spPr>
        <p:txBody>
          <a:bodyPr>
            <a:noAutofit/>
          </a:bodyPr>
          <a:lstStyle/>
          <a:p>
            <a:pPr marR="46990" algn="just">
              <a:lnSpc>
                <a:spcPct val="150000"/>
              </a:lnSpc>
              <a:spcAft>
                <a:spcPts val="800"/>
              </a:spcAft>
            </a:pPr>
            <a:r>
              <a:rPr lang="en-IN" sz="2400" b="1" dirty="0">
                <a:latin typeface="+mj-lt"/>
              </a:rPr>
              <a:t>Objective: </a:t>
            </a:r>
            <a:r>
              <a:rPr lang="en-IN" sz="2400" dirty="0">
                <a:latin typeface="+mj-lt"/>
              </a:rPr>
              <a:t>To understand how to </a:t>
            </a:r>
            <a:r>
              <a:rPr lang="en-IN" sz="2400" dirty="0">
                <a:effectLst/>
                <a:latin typeface="+mj-lt"/>
                <a:ea typeface="Calibri" panose="020F0502020204030204" pitchFamily="34" charset="0"/>
              </a:rPr>
              <a:t>Manipulate Data in Tableau: Cleaning-up the data with the Data Interpreter, structuring your data, Sorting, and filtering Tableau data, Pivoting Tableau data.</a:t>
            </a:r>
            <a:endParaRPr lang="en-IN" sz="2400" dirty="0">
              <a:latin typeface="+mj-lt"/>
            </a:endParaRPr>
          </a:p>
          <a:p>
            <a:pPr marL="0" indent="0" algn="just">
              <a:lnSpc>
                <a:spcPct val="150000"/>
              </a:lnSpc>
              <a:buNone/>
            </a:pPr>
            <a:r>
              <a:rPr lang="en-US" sz="2400" b="1" dirty="0">
                <a:latin typeface="+mj-lt"/>
              </a:rPr>
              <a:t>Recap-  </a:t>
            </a:r>
            <a:r>
              <a:rPr lang="en-US" sz="2400" dirty="0">
                <a:latin typeface="+mj-lt"/>
              </a:rPr>
              <a:t>basic knowledge of </a:t>
            </a:r>
            <a:r>
              <a:rPr lang="en-IN" sz="2400" b="1" dirty="0">
                <a:effectLst/>
                <a:latin typeface="+mj-lt"/>
                <a:ea typeface="Calibri" panose="020F0502020204030204" pitchFamily="34" charset="0"/>
              </a:rPr>
              <a:t>Exploratory Data Analysis and Data Pre-processing </a:t>
            </a:r>
            <a:r>
              <a:rPr lang="en-US" sz="2400" dirty="0">
                <a:latin typeface="+mj-lt"/>
              </a:rPr>
              <a:t>.</a:t>
            </a:r>
          </a:p>
          <a:p>
            <a:pPr marL="0" indent="0" algn="just">
              <a:lnSpc>
                <a:spcPct val="150000"/>
              </a:lnSpc>
              <a:buNone/>
            </a:pPr>
            <a:endParaRPr lang="en-US" sz="2400" b="1" dirty="0">
              <a:latin typeface="+mj-lt"/>
            </a:endParaRPr>
          </a:p>
          <a:p>
            <a:pPr marL="0" indent="0" algn="just">
              <a:lnSpc>
                <a:spcPct val="150000"/>
              </a:lnSpc>
              <a:buNone/>
            </a:pPr>
            <a:endParaRPr lang="en-IN" sz="2400" dirty="0">
              <a:latin typeface="+mj-lt"/>
            </a:endParaRPr>
          </a:p>
          <a:p>
            <a:pPr marL="0" indent="0" algn="just">
              <a:lnSpc>
                <a:spcPct val="150000"/>
              </a:lnSpc>
              <a:buNone/>
            </a:pPr>
            <a:endParaRPr lang="en-IN" sz="2400" b="1" dirty="0">
              <a:latin typeface="+mj-lt"/>
            </a:endParaRPr>
          </a:p>
        </p:txBody>
      </p:sp>
      <p:sp>
        <p:nvSpPr>
          <p:cNvPr id="4" name="Date Placeholder 3"/>
          <p:cNvSpPr>
            <a:spLocks noGrp="1"/>
          </p:cNvSpPr>
          <p:nvPr>
            <p:ph type="dt" sz="half" idx="10"/>
          </p:nvPr>
        </p:nvSpPr>
        <p:spPr/>
        <p:txBody>
          <a:bodyPr/>
          <a:lstStyle/>
          <a:p>
            <a:pPr defTabSz="685800">
              <a:defRPr/>
            </a:pPr>
            <a:fld id="{5F1A9CCA-C3F4-49D0-94A5-96587531E9CE}" type="datetime1">
              <a:rPr lang="en-US" sz="900" smtClean="0">
                <a:solidFill>
                  <a:prstClr val="black">
                    <a:tint val="75000"/>
                  </a:prstClr>
                </a:solidFill>
                <a:latin typeface="Calibri"/>
              </a:rPr>
              <a:t>12/2/24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66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defTabSz="992764" eaLnBrk="1" fontAlgn="auto" hangingPunct="1">
              <a:spcAft>
                <a:spcPts val="0"/>
              </a:spcAft>
              <a:defRPr/>
            </a:pPr>
            <a:r>
              <a:rPr lang="en-IN" sz="2400" b="1" dirty="0">
                <a:effectLst/>
                <a:ea typeface="Calibri" panose="020F0502020204030204" pitchFamily="34" charset="0"/>
              </a:rPr>
              <a:t>Topic Objective</a:t>
            </a:r>
            <a:endParaRPr lang="en-US" sz="4000" dirty="0"/>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a:xfrm>
            <a:off x="3124200" y="6400800"/>
            <a:ext cx="3505200" cy="273050"/>
          </a:xfrm>
        </p:spPr>
        <p:txBody>
          <a:bodyPr/>
          <a:lstStyle/>
          <a:p>
            <a:r>
              <a:rPr lang="en-US"/>
              <a:t>UNIT 05     Data Analytics</a:t>
            </a:r>
            <a:endParaRPr lang="en-US" dirty="0"/>
          </a:p>
        </p:txBody>
      </p:sp>
      <p:pic>
        <p:nvPicPr>
          <p:cNvPr id="7" name="Picture 6">
            <a:extLst>
              <a:ext uri="{FF2B5EF4-FFF2-40B4-BE49-F238E27FC236}">
                <a16:creationId xmlns:a16="http://schemas.microsoft.com/office/drawing/2014/main" id="{2D3F4FDA-D687-22C3-12F2-073A850EFA27}"/>
              </a:ext>
            </a:extLst>
          </p:cNvPr>
          <p:cNvPicPr>
            <a:picLocks noChangeAspect="1"/>
          </p:cNvPicPr>
          <p:nvPr/>
        </p:nvPicPr>
        <p:blipFill>
          <a:blip r:embed="rId2"/>
          <a:stretch>
            <a:fillRect/>
          </a:stretch>
        </p:blipFill>
        <p:spPr>
          <a:xfrm>
            <a:off x="0" y="-9524"/>
            <a:ext cx="1378974" cy="838194"/>
          </a:xfrm>
          <a:prstGeom prst="rect">
            <a:avLst/>
          </a:prstGeom>
        </p:spPr>
      </p:pic>
    </p:spTree>
    <p:extLst>
      <p:ext uri="{BB962C8B-B14F-4D97-AF65-F5344CB8AC3E}">
        <p14:creationId xmlns:p14="http://schemas.microsoft.com/office/powerpoint/2010/main" val="3637707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B385187D-B001-404B-9AFA-0F0EAD04CAA2}"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343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67</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1041400"/>
            <a:ext cx="8097520" cy="2251065"/>
          </a:xfrm>
          <a:prstGeom prst="rect">
            <a:avLst/>
          </a:prstGeom>
          <a:noFill/>
        </p:spPr>
        <p:txBody>
          <a:bodyPr wrap="square">
            <a:spAutoFit/>
          </a:bodyPr>
          <a:lstStyle/>
          <a:p>
            <a:pPr algn="l" fontAlgn="base">
              <a:lnSpc>
                <a:spcPct val="150000"/>
              </a:lnSpc>
            </a:pPr>
            <a:r>
              <a:rPr lang="en-US" sz="2400" b="0" i="0" dirty="0">
                <a:solidFill>
                  <a:srgbClr val="000000"/>
                </a:solidFill>
                <a:effectLst/>
                <a:latin typeface="PS TT Commons Roman"/>
              </a:rPr>
              <a:t>Tableau has a feature-rich data pane with multiple inbuilt options related to data manipulation, such as changing data types, splitting strings, pivoting or un-pivoting data, creating custom calculations, and so on. </a:t>
            </a:r>
            <a:endParaRPr lang="en-US" sz="2400" b="0" i="0" dirty="0">
              <a:solidFill>
                <a:srgbClr val="273239"/>
              </a:solidFill>
              <a:effectLst/>
              <a:latin typeface="+mj-lt"/>
            </a:endParaRPr>
          </a:p>
        </p:txBody>
      </p:sp>
    </p:spTree>
    <p:extLst>
      <p:ext uri="{BB962C8B-B14F-4D97-AF65-F5344CB8AC3E}">
        <p14:creationId xmlns:p14="http://schemas.microsoft.com/office/powerpoint/2010/main" val="783114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371BD097-77C0-48D5-A384-FBAFCDEB2C78}"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68</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828670"/>
            <a:ext cx="8097520" cy="1938992"/>
          </a:xfrm>
          <a:prstGeom prst="rect">
            <a:avLst/>
          </a:prstGeom>
          <a:noFill/>
        </p:spPr>
        <p:txBody>
          <a:bodyPr wrap="square">
            <a:spAutoFit/>
          </a:bodyPr>
          <a:lstStyle/>
          <a:p>
            <a:pPr algn="l"/>
            <a:r>
              <a:rPr lang="en-US" sz="2400" b="1" i="0" dirty="0">
                <a:effectLst/>
                <a:latin typeface="PS TT Commons Roman"/>
              </a:rPr>
              <a:t>Data Preview Pane</a:t>
            </a:r>
          </a:p>
          <a:p>
            <a:pPr algn="l"/>
            <a:r>
              <a:rPr lang="en-US" sz="2400" b="0" i="0" dirty="0">
                <a:solidFill>
                  <a:srgbClr val="000000"/>
                </a:solidFill>
                <a:effectLst/>
                <a:latin typeface="PS TT Commons Roman"/>
              </a:rPr>
              <a:t>Once you have connected to your data source in Tableau and have chosen the appropriate data table, a set of sample rows from the chosen data table is shown in the data preview pane for initial exploration of the data.</a:t>
            </a:r>
          </a:p>
        </p:txBody>
      </p:sp>
      <p:pic>
        <p:nvPicPr>
          <p:cNvPr id="15362" name="Picture 2" descr="Data Preview Pane">
            <a:extLst>
              <a:ext uri="{FF2B5EF4-FFF2-40B4-BE49-F238E27FC236}">
                <a16:creationId xmlns:a16="http://schemas.microsoft.com/office/drawing/2014/main" id="{FD58E42C-6DCA-A3D2-82E6-F3C741325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67662"/>
            <a:ext cx="8382000" cy="331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867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57FAC832-9AAD-4218-BC53-DA9418BC954C}"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69</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828670"/>
            <a:ext cx="8097520" cy="2308324"/>
          </a:xfrm>
          <a:prstGeom prst="rect">
            <a:avLst/>
          </a:prstGeom>
          <a:noFill/>
        </p:spPr>
        <p:txBody>
          <a:bodyPr wrap="square">
            <a:spAutoFit/>
          </a:bodyPr>
          <a:lstStyle/>
          <a:p>
            <a:pPr algn="just"/>
            <a:r>
              <a:rPr lang="en-US" sz="2400" b="1" i="0" dirty="0">
                <a:effectLst/>
                <a:latin typeface="PS TT Commons Roman"/>
              </a:rPr>
              <a:t>Data Interpreter</a:t>
            </a:r>
          </a:p>
          <a:p>
            <a:pPr algn="just"/>
            <a:r>
              <a:rPr lang="en-US" sz="2400" b="0" i="0" dirty="0">
                <a:solidFill>
                  <a:srgbClr val="000000"/>
                </a:solidFill>
                <a:effectLst/>
                <a:latin typeface="PS TT Commons Roman"/>
              </a:rPr>
              <a:t>If your data source is Excel, CSV, PDF, or Google Sheets and you are facing data-related challenges like stacked headers, additional information in the adjoining header or footer, sub-tables etc., Tableau has a really useful in-built utility to do the cleaning and identification of the tables in your dataset.</a:t>
            </a:r>
          </a:p>
        </p:txBody>
      </p:sp>
      <p:pic>
        <p:nvPicPr>
          <p:cNvPr id="16386" name="Picture 2" descr="messy excel">
            <a:extLst>
              <a:ext uri="{FF2B5EF4-FFF2-40B4-BE49-F238E27FC236}">
                <a16:creationId xmlns:a16="http://schemas.microsoft.com/office/drawing/2014/main" id="{2435E29F-B2EC-5BD7-F2CE-B10F139A8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136994"/>
            <a:ext cx="7543800" cy="315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98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382000" cy="4800600"/>
          </a:xfrm>
        </p:spPr>
        <p:txBody>
          <a:bodyPr>
            <a:noAutofit/>
          </a:bodyPr>
          <a:lstStyle/>
          <a:p>
            <a:pPr marL="0" indent="0" algn="just" eaLnBrk="1" hangingPunct="1">
              <a:lnSpc>
                <a:spcPct val="150000"/>
              </a:lnSpc>
            </a:pPr>
            <a:r>
              <a:rPr lang="en-IN" altLang="en-US" sz="2400" dirty="0"/>
              <a:t> </a:t>
            </a:r>
            <a:r>
              <a:rPr lang="en-IN" sz="2400" dirty="0">
                <a:effectLst/>
                <a:ea typeface="Calibri" panose="020F0502020204030204" pitchFamily="34" charset="0"/>
              </a:rPr>
              <a:t>The objective of this course is to understand the fundamental concepts of Data analytics and learn about various types of data formats and their manipulations.</a:t>
            </a:r>
          </a:p>
          <a:p>
            <a:pPr marL="0" indent="0" algn="just" eaLnBrk="1" hangingPunct="1">
              <a:lnSpc>
                <a:spcPct val="150000"/>
              </a:lnSpc>
            </a:pPr>
            <a:r>
              <a:rPr lang="en-IN" sz="2400" dirty="0">
                <a:effectLst/>
                <a:ea typeface="Calibri" panose="020F0502020204030204" pitchFamily="34" charset="0"/>
              </a:rPr>
              <a:t> It helps students to learn exploratory data analysis and visualization techniques in addition to R/Python/Tableau programming language.</a:t>
            </a:r>
            <a:r>
              <a:rPr lang="en-IN" sz="2400" b="1" dirty="0">
                <a:effectLst/>
                <a:ea typeface="Calibri" panose="020F0502020204030204" pitchFamily="34" charset="0"/>
              </a:rPr>
              <a:t> </a:t>
            </a:r>
            <a:endParaRPr lang="en-IN" altLang="en-US" sz="2400" dirty="0"/>
          </a:p>
          <a:p>
            <a:pPr marL="0" indent="0">
              <a:buNone/>
            </a:pPr>
            <a:endParaRPr lang="en-US" sz="2400" dirty="0"/>
          </a:p>
        </p:txBody>
      </p:sp>
      <p:sp>
        <p:nvSpPr>
          <p:cNvPr id="4" name="Date Placeholder 3"/>
          <p:cNvSpPr>
            <a:spLocks noGrp="1"/>
          </p:cNvSpPr>
          <p:nvPr>
            <p:ph type="dt" sz="half" idx="10"/>
          </p:nvPr>
        </p:nvSpPr>
        <p:spPr/>
        <p:txBody>
          <a:bodyPr/>
          <a:lstStyle/>
          <a:p>
            <a:pPr defTabSz="685800">
              <a:defRPr/>
            </a:pPr>
            <a:fld id="{F17D664B-6615-4CB1-BDE9-30821B9C4EF4}" type="datetime1">
              <a:rPr lang="en-US" sz="900" smtClean="0">
                <a:solidFill>
                  <a:prstClr val="black">
                    <a:tint val="75000"/>
                  </a:prstClr>
                </a:solidFill>
                <a:latin typeface="Calibri"/>
              </a:rPr>
              <a:t>12/2/24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7</a:t>
            </a:fld>
            <a:endParaRPr lang="en-US" sz="900">
              <a:solidFill>
                <a:prstClr val="black">
                  <a:tint val="75000"/>
                </a:prstClr>
              </a:solidFill>
              <a:latin typeface="Calibri"/>
            </a:endParaRPr>
          </a:p>
        </p:txBody>
      </p:sp>
      <p:sp>
        <p:nvSpPr>
          <p:cNvPr id="7" name="Title 1"/>
          <p:cNvSpPr txBox="1">
            <a:spLocks/>
          </p:cNvSpPr>
          <p:nvPr/>
        </p:nvSpPr>
        <p:spPr>
          <a:xfrm>
            <a:off x="1649896" y="0"/>
            <a:ext cx="7494104"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2400" b="1" dirty="0">
                <a:solidFill>
                  <a:prstClr val="black"/>
                </a:solidFill>
                <a:latin typeface="Calibri"/>
              </a:rPr>
              <a:t>Course Objective</a:t>
            </a:r>
          </a:p>
        </p:txBody>
      </p:sp>
      <p:sp>
        <p:nvSpPr>
          <p:cNvPr id="2" name="Footer Placeholder 1">
            <a:extLst>
              <a:ext uri="{FF2B5EF4-FFF2-40B4-BE49-F238E27FC236}">
                <a16:creationId xmlns:a16="http://schemas.microsoft.com/office/drawing/2014/main" id="{F70E247F-F21E-4820-A9EC-E0DDDBEFB4F8}"/>
              </a:ext>
            </a:extLst>
          </p:cNvPr>
          <p:cNvSpPr>
            <a:spLocks noGrp="1"/>
          </p:cNvSpPr>
          <p:nvPr>
            <p:ph type="ftr" sz="quarter" idx="11"/>
          </p:nvPr>
        </p:nvSpPr>
        <p:spPr>
          <a:xfrm>
            <a:off x="3124200" y="6356350"/>
            <a:ext cx="3505200" cy="365125"/>
          </a:xfrm>
        </p:spPr>
        <p:txBody>
          <a:bodyPr/>
          <a:lstStyle/>
          <a:p>
            <a:r>
              <a:rPr lang="en-US"/>
              <a:t>UNIT 05     Data Analytics</a:t>
            </a:r>
            <a:endParaRPr lang="en-US" dirty="0"/>
          </a:p>
        </p:txBody>
      </p:sp>
      <p:pic>
        <p:nvPicPr>
          <p:cNvPr id="8" name="Picture 7">
            <a:extLst>
              <a:ext uri="{FF2B5EF4-FFF2-40B4-BE49-F238E27FC236}">
                <a16:creationId xmlns:a16="http://schemas.microsoft.com/office/drawing/2014/main" id="{13A8EE93-5EBA-047A-BDB1-6CD9B29B855C}"/>
              </a:ext>
            </a:extLst>
          </p:cNvPr>
          <p:cNvPicPr>
            <a:picLocks noChangeAspect="1"/>
          </p:cNvPicPr>
          <p:nvPr/>
        </p:nvPicPr>
        <p:blipFill>
          <a:blip r:embed="rId2"/>
          <a:stretch>
            <a:fillRect/>
          </a:stretch>
        </p:blipFill>
        <p:spPr>
          <a:xfrm>
            <a:off x="0" y="-9524"/>
            <a:ext cx="1378974" cy="838194"/>
          </a:xfrm>
          <a:prstGeom prst="rect">
            <a:avLst/>
          </a:prstGeom>
        </p:spPr>
      </p:pic>
    </p:spTree>
    <p:extLst>
      <p:ext uri="{BB962C8B-B14F-4D97-AF65-F5344CB8AC3E}">
        <p14:creationId xmlns:p14="http://schemas.microsoft.com/office/powerpoint/2010/main" val="2548176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349CD6EA-E2D9-416D-A10E-A0495015E2F3}"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70</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1356507"/>
            <a:ext cx="8097520" cy="3359061"/>
          </a:xfrm>
          <a:prstGeom prst="rect">
            <a:avLst/>
          </a:prstGeom>
          <a:noFill/>
        </p:spPr>
        <p:txBody>
          <a:bodyPr wrap="square">
            <a:spAutoFit/>
          </a:bodyPr>
          <a:lstStyle/>
          <a:p>
            <a:pPr algn="just">
              <a:lnSpc>
                <a:spcPct val="150000"/>
              </a:lnSpc>
            </a:pPr>
            <a:r>
              <a:rPr lang="en-US" sz="2400" b="1" i="0" dirty="0">
                <a:effectLst/>
                <a:latin typeface="PS TT Commons Roman"/>
              </a:rPr>
              <a:t>Data Interpreter</a:t>
            </a:r>
          </a:p>
          <a:p>
            <a:pPr algn="just">
              <a:lnSpc>
                <a:spcPct val="150000"/>
              </a:lnSpc>
            </a:pPr>
            <a:r>
              <a:rPr lang="en-US" sz="2400" b="0" i="0" dirty="0">
                <a:solidFill>
                  <a:srgbClr val="000000"/>
                </a:solidFill>
                <a:effectLst/>
                <a:latin typeface="PS TT Commons Roman"/>
              </a:rPr>
              <a:t>If your data source is Excel, CSV, PDF, or Google Sheets and you are facing data-related challenges like stacked headers, additional information in the adjoining header or footer, sub-tables etc., Tableau has a really useful in-built utility to do the cleaning and identification of the tables in your dataset.</a:t>
            </a:r>
          </a:p>
        </p:txBody>
      </p:sp>
    </p:spTree>
    <p:extLst>
      <p:ext uri="{BB962C8B-B14F-4D97-AF65-F5344CB8AC3E}">
        <p14:creationId xmlns:p14="http://schemas.microsoft.com/office/powerpoint/2010/main" val="1835131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6128E422-D933-47DC-8DC4-B769E95B93E7}"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24840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71</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828670"/>
            <a:ext cx="8097520" cy="5021055"/>
          </a:xfrm>
          <a:prstGeom prst="rect">
            <a:avLst/>
          </a:prstGeom>
          <a:noFill/>
        </p:spPr>
        <p:txBody>
          <a:bodyPr wrap="square">
            <a:spAutoFit/>
          </a:bodyPr>
          <a:lstStyle/>
          <a:p>
            <a:pPr algn="just">
              <a:lnSpc>
                <a:spcPct val="150000"/>
              </a:lnSpc>
            </a:pPr>
            <a:r>
              <a:rPr lang="en-US" sz="2400" b="1" i="0" dirty="0">
                <a:effectLst/>
                <a:latin typeface="+mj-lt"/>
              </a:rPr>
              <a:t>Data Manipulation</a:t>
            </a:r>
          </a:p>
          <a:p>
            <a:pPr algn="just">
              <a:lnSpc>
                <a:spcPct val="150000"/>
              </a:lnSpc>
            </a:pPr>
            <a:r>
              <a:rPr lang="en-US" sz="2400" b="0" i="0" dirty="0">
                <a:solidFill>
                  <a:srgbClr val="000000"/>
                </a:solidFill>
                <a:effectLst/>
                <a:latin typeface="+mj-lt"/>
              </a:rPr>
              <a:t>Multiple data manipulation operations can be carried out to make data fit for visualization in the data preview pane or the data pane in the worksheet view. The data manipulation options vary by the data type of the columns. For example, the split option only comes up for string datatype columns, the create bins option only comes up for numeric datatype columns, etc.</a:t>
            </a:r>
          </a:p>
          <a:p>
            <a:pPr algn="just">
              <a:lnSpc>
                <a:spcPct val="150000"/>
              </a:lnSpc>
            </a:pPr>
            <a:endParaRPr lang="en-US" sz="2400" b="0" i="0" dirty="0">
              <a:solidFill>
                <a:srgbClr val="000000"/>
              </a:solidFill>
              <a:effectLst/>
              <a:latin typeface="+mj-lt"/>
            </a:endParaRPr>
          </a:p>
        </p:txBody>
      </p:sp>
    </p:spTree>
    <p:extLst>
      <p:ext uri="{BB962C8B-B14F-4D97-AF65-F5344CB8AC3E}">
        <p14:creationId xmlns:p14="http://schemas.microsoft.com/office/powerpoint/2010/main" val="2791934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2B9ECB06-A494-437E-BB1F-D43F120C5846}"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72</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828670"/>
            <a:ext cx="8097520" cy="2066400"/>
          </a:xfrm>
          <a:prstGeom prst="rect">
            <a:avLst/>
          </a:prstGeom>
          <a:noFill/>
        </p:spPr>
        <p:txBody>
          <a:bodyPr wrap="square">
            <a:spAutoFit/>
          </a:bodyPr>
          <a:lstStyle/>
          <a:p>
            <a:pPr algn="l"/>
            <a:r>
              <a:rPr lang="en-US" sz="2400" b="1" i="0" dirty="0">
                <a:effectLst/>
                <a:latin typeface="PS TT Commons Roman"/>
              </a:rPr>
              <a:t>Change Data Type</a:t>
            </a:r>
          </a:p>
          <a:p>
            <a:pPr algn="l"/>
            <a:r>
              <a:rPr lang="en-US" sz="2400" b="0" i="0" dirty="0">
                <a:solidFill>
                  <a:srgbClr val="000000"/>
                </a:solidFill>
                <a:effectLst/>
                <a:latin typeface="PS TT Commons Roman"/>
              </a:rPr>
              <a:t>If Tableau has inferred a wrong data type for a column, the data type can be changed by clicking on the data type symbol in the column header, as shown below.</a:t>
            </a:r>
          </a:p>
          <a:p>
            <a:pPr algn="just">
              <a:lnSpc>
                <a:spcPct val="150000"/>
              </a:lnSpc>
            </a:pPr>
            <a:endParaRPr lang="en-US" sz="2400" b="0" i="0" dirty="0">
              <a:solidFill>
                <a:srgbClr val="000000"/>
              </a:solidFill>
              <a:effectLst/>
              <a:latin typeface="+mj-lt"/>
            </a:endParaRPr>
          </a:p>
        </p:txBody>
      </p:sp>
      <p:pic>
        <p:nvPicPr>
          <p:cNvPr id="17410" name="Picture 2" descr="data type change">
            <a:extLst>
              <a:ext uri="{FF2B5EF4-FFF2-40B4-BE49-F238E27FC236}">
                <a16:creationId xmlns:a16="http://schemas.microsoft.com/office/drawing/2014/main" id="{6BD49B93-8708-842E-630E-DDA36A117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438399"/>
            <a:ext cx="8229600" cy="392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289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402A3C7B-23B3-4C7C-B0E7-39E555232E2B}"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73</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828670"/>
            <a:ext cx="8097520" cy="2352952"/>
          </a:xfrm>
          <a:prstGeom prst="rect">
            <a:avLst/>
          </a:prstGeom>
          <a:noFill/>
        </p:spPr>
        <p:txBody>
          <a:bodyPr wrap="square">
            <a:spAutoFit/>
          </a:bodyPr>
          <a:lstStyle/>
          <a:p>
            <a:pPr algn="just"/>
            <a:r>
              <a:rPr lang="en-US" sz="2000" b="1" i="0" dirty="0">
                <a:effectLst/>
                <a:latin typeface="+mj-lt"/>
              </a:rPr>
              <a:t>Hide</a:t>
            </a:r>
          </a:p>
          <a:p>
            <a:pPr algn="just"/>
            <a:r>
              <a:rPr lang="en-US" sz="2000" b="0" i="0" dirty="0">
                <a:solidFill>
                  <a:srgbClr val="000000"/>
                </a:solidFill>
                <a:effectLst/>
                <a:latin typeface="+mj-lt"/>
              </a:rPr>
              <a:t>Right-click on the column header and select hide to hide an unwanted column from the data view. It is best practice to hide unwanted columns before extract creation in order to reduce the data extract size and reduce latency in load time. Unwanted columns can also be hidden just to prevent any unwanted clutter in the data pane.</a:t>
            </a:r>
          </a:p>
          <a:p>
            <a:pPr algn="just">
              <a:lnSpc>
                <a:spcPct val="150000"/>
              </a:lnSpc>
            </a:pPr>
            <a:endParaRPr lang="en-US" sz="2000" b="0" i="0" dirty="0">
              <a:solidFill>
                <a:srgbClr val="000000"/>
              </a:solidFill>
              <a:effectLst/>
              <a:latin typeface="+mj-lt"/>
            </a:endParaRPr>
          </a:p>
        </p:txBody>
      </p:sp>
      <p:pic>
        <p:nvPicPr>
          <p:cNvPr id="18434" name="Picture 2" descr="alias">
            <a:extLst>
              <a:ext uri="{FF2B5EF4-FFF2-40B4-BE49-F238E27FC236}">
                <a16:creationId xmlns:a16="http://schemas.microsoft.com/office/drawing/2014/main" id="{BEAA76DB-4273-433B-6389-60369CA46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05200"/>
            <a:ext cx="8229600" cy="252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441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3B977338-37CE-402E-80FC-95631A7E5DD6}"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038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74</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828670"/>
            <a:ext cx="8097520" cy="2045175"/>
          </a:xfrm>
          <a:prstGeom prst="rect">
            <a:avLst/>
          </a:prstGeom>
          <a:noFill/>
        </p:spPr>
        <p:txBody>
          <a:bodyPr wrap="square">
            <a:spAutoFit/>
          </a:bodyPr>
          <a:lstStyle/>
          <a:p>
            <a:pPr algn="l"/>
            <a:r>
              <a:rPr lang="en-US" sz="2000" b="1" i="0" dirty="0">
                <a:effectLst/>
                <a:latin typeface="PS TT Commons Roman"/>
              </a:rPr>
              <a:t>Group</a:t>
            </a:r>
          </a:p>
          <a:p>
            <a:pPr algn="l"/>
            <a:r>
              <a:rPr lang="en-US" sz="2000" b="0" i="0" dirty="0">
                <a:solidFill>
                  <a:srgbClr val="000000"/>
                </a:solidFill>
                <a:effectLst/>
                <a:latin typeface="PS TT Commons Roman"/>
              </a:rPr>
              <a:t>Groups can be created in Tableau for string datatype column values in order to assign the same alias for multiple values or reduce the granularity of values for a column. To create a group for a column, right click on its header and choose create group. </a:t>
            </a:r>
          </a:p>
          <a:p>
            <a:pPr algn="just">
              <a:lnSpc>
                <a:spcPct val="150000"/>
              </a:lnSpc>
            </a:pPr>
            <a:endParaRPr lang="en-US" sz="2000" b="0" i="0" dirty="0">
              <a:solidFill>
                <a:srgbClr val="000000"/>
              </a:solidFill>
              <a:effectLst/>
              <a:latin typeface="+mj-lt"/>
            </a:endParaRPr>
          </a:p>
        </p:txBody>
      </p:sp>
      <p:pic>
        <p:nvPicPr>
          <p:cNvPr id="19458" name="Picture 2" descr="group">
            <a:extLst>
              <a:ext uri="{FF2B5EF4-FFF2-40B4-BE49-F238E27FC236}">
                <a16:creationId xmlns:a16="http://schemas.microsoft.com/office/drawing/2014/main" id="{64BA572A-229B-7635-7D6D-7DA6DF76E2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 y="2450518"/>
            <a:ext cx="7734300" cy="3762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87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4AD7F802-FDD6-4D3C-9649-BBA8F10C8782}"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75</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828670"/>
            <a:ext cx="8097520" cy="2352952"/>
          </a:xfrm>
          <a:prstGeom prst="rect">
            <a:avLst/>
          </a:prstGeom>
          <a:noFill/>
        </p:spPr>
        <p:txBody>
          <a:bodyPr wrap="square">
            <a:spAutoFit/>
          </a:bodyPr>
          <a:lstStyle/>
          <a:p>
            <a:pPr algn="just"/>
            <a:r>
              <a:rPr lang="en-US" sz="2000" b="1" i="0" dirty="0">
                <a:effectLst/>
                <a:latin typeface="+mj-lt"/>
              </a:rPr>
              <a:t>Split</a:t>
            </a:r>
          </a:p>
          <a:p>
            <a:pPr algn="just"/>
            <a:r>
              <a:rPr lang="en-US" sz="2000" b="0" i="0" dirty="0">
                <a:solidFill>
                  <a:srgbClr val="000000"/>
                </a:solidFill>
                <a:effectLst/>
                <a:latin typeface="+mj-lt"/>
              </a:rPr>
              <a:t>Columns consisting of string values can be easily split into multiple columns using the split or custom split options. For example, the name field can be split into two columns consisting of the first name and last name using split. Split automatically determines the space delimiter in the string value and splits the strings accordingly.</a:t>
            </a:r>
          </a:p>
          <a:p>
            <a:pPr algn="just">
              <a:lnSpc>
                <a:spcPct val="150000"/>
              </a:lnSpc>
            </a:pPr>
            <a:endParaRPr lang="en-US" sz="2000" b="0" i="0" dirty="0">
              <a:solidFill>
                <a:srgbClr val="000000"/>
              </a:solidFill>
              <a:effectLst/>
              <a:latin typeface="+mj-lt"/>
            </a:endParaRPr>
          </a:p>
        </p:txBody>
      </p:sp>
      <p:pic>
        <p:nvPicPr>
          <p:cNvPr id="20482" name="Picture 2" descr="split">
            <a:extLst>
              <a:ext uri="{FF2B5EF4-FFF2-40B4-BE49-F238E27FC236}">
                <a16:creationId xmlns:a16="http://schemas.microsoft.com/office/drawing/2014/main" id="{3CD663DC-E6A7-FAFA-0140-AB27B89F0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0" y="3132143"/>
            <a:ext cx="7965440" cy="289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335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4004D7C5-CC69-4C56-9D44-08904F72F4CC}"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038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76</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828670"/>
            <a:ext cx="8097520" cy="1737399"/>
          </a:xfrm>
          <a:prstGeom prst="rect">
            <a:avLst/>
          </a:prstGeom>
          <a:noFill/>
        </p:spPr>
        <p:txBody>
          <a:bodyPr wrap="square">
            <a:spAutoFit/>
          </a:bodyPr>
          <a:lstStyle/>
          <a:p>
            <a:pPr algn="l"/>
            <a:r>
              <a:rPr lang="en-US" sz="2000" b="1" i="0" dirty="0">
                <a:effectLst/>
                <a:latin typeface="PS TT Commons Roman"/>
              </a:rPr>
              <a:t>Bins</a:t>
            </a:r>
          </a:p>
          <a:p>
            <a:pPr algn="l"/>
            <a:r>
              <a:rPr lang="en-US" sz="2000" b="0" i="0" dirty="0">
                <a:solidFill>
                  <a:srgbClr val="000000"/>
                </a:solidFill>
                <a:effectLst/>
                <a:latin typeface="PS TT Commons Roman"/>
              </a:rPr>
              <a:t>The values of a numeric column can be grouped into bins. Bins are used to convert continuous numeric values into discrete sequences of range values. The bins are then used to visualize the trends in histograms. </a:t>
            </a:r>
          </a:p>
          <a:p>
            <a:pPr algn="just">
              <a:lnSpc>
                <a:spcPct val="150000"/>
              </a:lnSpc>
            </a:pPr>
            <a:endParaRPr lang="en-US" sz="2000" b="0" i="0" dirty="0">
              <a:solidFill>
                <a:srgbClr val="000000"/>
              </a:solidFill>
              <a:effectLst/>
              <a:latin typeface="+mj-lt"/>
            </a:endParaRPr>
          </a:p>
        </p:txBody>
      </p:sp>
      <p:pic>
        <p:nvPicPr>
          <p:cNvPr id="21506" name="Picture 2" descr="Bins">
            <a:extLst>
              <a:ext uri="{FF2B5EF4-FFF2-40B4-BE49-F238E27FC236}">
                <a16:creationId xmlns:a16="http://schemas.microsoft.com/office/drawing/2014/main" id="{DB039EB5-4749-17DA-1BBF-C8535AB30B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160" y="2286000"/>
            <a:ext cx="7722597" cy="367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35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D7A5A694-E5DC-4C9C-ABAC-6EE02F50B97E}"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038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77</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828670"/>
            <a:ext cx="8097520" cy="2045175"/>
          </a:xfrm>
          <a:prstGeom prst="rect">
            <a:avLst/>
          </a:prstGeom>
          <a:noFill/>
        </p:spPr>
        <p:txBody>
          <a:bodyPr wrap="square">
            <a:spAutoFit/>
          </a:bodyPr>
          <a:lstStyle/>
          <a:p>
            <a:pPr algn="l"/>
            <a:r>
              <a:rPr lang="en-US" sz="2000" b="1" i="0" dirty="0">
                <a:effectLst/>
                <a:latin typeface="PS TT Commons Roman"/>
              </a:rPr>
              <a:t>Calculated Fields</a:t>
            </a:r>
          </a:p>
          <a:p>
            <a:pPr algn="l"/>
            <a:r>
              <a:rPr lang="en-US" sz="2000" b="0" i="0" dirty="0">
                <a:solidFill>
                  <a:srgbClr val="000000"/>
                </a:solidFill>
                <a:effectLst/>
                <a:latin typeface="PS TT Commons Roman"/>
              </a:rPr>
              <a:t>Calculated fields can be used if you need to create customized logic for manipulating certain data types or data values. There are a large-range of functions available in Tableau that can used individually or collectively for data manipulation.</a:t>
            </a:r>
          </a:p>
          <a:p>
            <a:pPr algn="just">
              <a:lnSpc>
                <a:spcPct val="150000"/>
              </a:lnSpc>
            </a:pPr>
            <a:endParaRPr lang="en-US" sz="2000" b="0" i="0" dirty="0">
              <a:solidFill>
                <a:srgbClr val="000000"/>
              </a:solidFill>
              <a:effectLst/>
              <a:latin typeface="+mj-lt"/>
            </a:endParaRPr>
          </a:p>
        </p:txBody>
      </p:sp>
      <p:pic>
        <p:nvPicPr>
          <p:cNvPr id="22530" name="Picture 2" descr="calculated field">
            <a:extLst>
              <a:ext uri="{FF2B5EF4-FFF2-40B4-BE49-F238E27FC236}">
                <a16:creationId xmlns:a16="http://schemas.microsoft.com/office/drawing/2014/main" id="{68A791F8-E652-BD3D-197C-6006603A4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74744"/>
            <a:ext cx="7543800" cy="36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576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ea typeface="Calibri" panose="020F0502020204030204" pitchFamily="34" charset="0"/>
              </a:rPr>
              <a:t>Manipulating Data in Tableau</a:t>
            </a:r>
            <a:endParaRPr lang="en-US" sz="6000" b="1" dirty="0"/>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DC98FC08-79F6-4634-B30F-8C5B5D389F38}"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78</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1089435C-DE58-4F36-1E9E-D7BCC30AB7F2}"/>
              </a:ext>
            </a:extLst>
          </p:cNvPr>
          <p:cNvSpPr txBox="1"/>
          <p:nvPr/>
        </p:nvSpPr>
        <p:spPr>
          <a:xfrm>
            <a:off x="589280" y="828670"/>
            <a:ext cx="8097520" cy="2352952"/>
          </a:xfrm>
          <a:prstGeom prst="rect">
            <a:avLst/>
          </a:prstGeom>
          <a:noFill/>
        </p:spPr>
        <p:txBody>
          <a:bodyPr wrap="square">
            <a:spAutoFit/>
          </a:bodyPr>
          <a:lstStyle/>
          <a:p>
            <a:pPr algn="l"/>
            <a:r>
              <a:rPr lang="en-US" sz="2000" b="1" i="0" dirty="0">
                <a:effectLst/>
                <a:latin typeface="PS TT Commons Roman"/>
              </a:rPr>
              <a:t>Pivot</a:t>
            </a:r>
          </a:p>
          <a:p>
            <a:pPr algn="l"/>
            <a:r>
              <a:rPr lang="en-US" sz="2000" b="0" i="0" dirty="0">
                <a:solidFill>
                  <a:srgbClr val="000000"/>
                </a:solidFill>
                <a:effectLst/>
                <a:latin typeface="PS TT Commons Roman"/>
              </a:rPr>
              <a:t>Consider the pivoted dataset shown below. Since the dimension values for the year are the column headers, a chart based on years cannot be plotted. In order to convert this dataset from the pivoted, or wide, shape to the narrow shape, which is preferred for visualization, use the pivot option, as shown below</a:t>
            </a:r>
          </a:p>
          <a:p>
            <a:pPr algn="just">
              <a:lnSpc>
                <a:spcPct val="150000"/>
              </a:lnSpc>
            </a:pPr>
            <a:endParaRPr lang="en-US" sz="2000" b="0" i="0" dirty="0">
              <a:solidFill>
                <a:srgbClr val="000000"/>
              </a:solidFill>
              <a:effectLst/>
              <a:latin typeface="+mj-lt"/>
            </a:endParaRPr>
          </a:p>
        </p:txBody>
      </p:sp>
      <p:pic>
        <p:nvPicPr>
          <p:cNvPr id="23554" name="Picture 2" descr="pivot">
            <a:extLst>
              <a:ext uri="{FF2B5EF4-FFF2-40B4-BE49-F238E27FC236}">
                <a16:creationId xmlns:a16="http://schemas.microsoft.com/office/drawing/2014/main" id="{599AC7D0-A412-0883-AECE-4FDAB9033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743201"/>
            <a:ext cx="8001000" cy="347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3470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337" y="1600200"/>
            <a:ext cx="7641771" cy="4024316"/>
          </a:xfrm>
        </p:spPr>
        <p:txBody>
          <a:bodyPr>
            <a:noAutofit/>
          </a:bodyPr>
          <a:lstStyle/>
          <a:p>
            <a:pPr marR="46990" algn="just">
              <a:lnSpc>
                <a:spcPct val="150000"/>
              </a:lnSpc>
              <a:spcAft>
                <a:spcPts val="800"/>
              </a:spcAft>
            </a:pPr>
            <a:r>
              <a:rPr lang="en-IN" sz="2400" b="1" dirty="0">
                <a:latin typeface="+mj-lt"/>
              </a:rPr>
              <a:t>Objective: </a:t>
            </a:r>
            <a:r>
              <a:rPr lang="en-IN" sz="2400" dirty="0">
                <a:latin typeface="+mj-lt"/>
              </a:rPr>
              <a:t>To learn </a:t>
            </a:r>
            <a:r>
              <a:rPr lang="en-IN" sz="2400" dirty="0">
                <a:effectLst/>
                <a:latin typeface="+mj-lt"/>
                <a:ea typeface="Calibri" panose="020F0502020204030204" pitchFamily="34" charset="0"/>
              </a:rPr>
              <a:t>Advanced Visualization Tools: Using Filters, Using the Detail panel Using the Size panels, customizing filters, Formatting your data with colours, Creating Dashboards &amp; Stories, Distributing &amp; Publishing Your Visualization</a:t>
            </a:r>
          </a:p>
          <a:p>
            <a:pPr marR="46990" algn="just">
              <a:lnSpc>
                <a:spcPct val="150000"/>
              </a:lnSpc>
              <a:spcAft>
                <a:spcPts val="800"/>
              </a:spcAft>
            </a:pPr>
            <a:r>
              <a:rPr lang="en-IN" sz="2400" dirty="0">
                <a:effectLst/>
                <a:latin typeface="+mj-lt"/>
                <a:ea typeface="Calibri" panose="020F0502020204030204" pitchFamily="34" charset="0"/>
              </a:rPr>
              <a:t> </a:t>
            </a:r>
            <a:r>
              <a:rPr lang="en-US" sz="2400" b="1" dirty="0">
                <a:latin typeface="+mj-lt"/>
              </a:rPr>
              <a:t>Recap-  </a:t>
            </a:r>
            <a:r>
              <a:rPr lang="en-US" sz="2400" dirty="0">
                <a:latin typeface="+mj-lt"/>
              </a:rPr>
              <a:t>basic knowledge of </a:t>
            </a:r>
            <a:r>
              <a:rPr lang="en-IN" sz="2400" b="1" dirty="0">
                <a:effectLst/>
                <a:latin typeface="+mj-lt"/>
                <a:ea typeface="Calibri" panose="020F0502020204030204" pitchFamily="34" charset="0"/>
              </a:rPr>
              <a:t>Exploratory Data Analysis and Data Pre-processing </a:t>
            </a:r>
            <a:r>
              <a:rPr lang="en-US" sz="2400" dirty="0">
                <a:latin typeface="+mj-lt"/>
              </a:rPr>
              <a:t>.</a:t>
            </a:r>
          </a:p>
          <a:p>
            <a:pPr marL="0" indent="0" algn="just">
              <a:lnSpc>
                <a:spcPct val="150000"/>
              </a:lnSpc>
              <a:buNone/>
            </a:pPr>
            <a:endParaRPr lang="en-US" sz="2400" b="1" dirty="0">
              <a:latin typeface="+mj-lt"/>
            </a:endParaRPr>
          </a:p>
          <a:p>
            <a:pPr marL="0" indent="0" algn="just">
              <a:lnSpc>
                <a:spcPct val="150000"/>
              </a:lnSpc>
              <a:buNone/>
            </a:pPr>
            <a:endParaRPr lang="en-IN" sz="2400" dirty="0">
              <a:latin typeface="+mj-lt"/>
            </a:endParaRPr>
          </a:p>
          <a:p>
            <a:pPr marL="0" indent="0" algn="just">
              <a:lnSpc>
                <a:spcPct val="150000"/>
              </a:lnSpc>
              <a:buNone/>
            </a:pPr>
            <a:endParaRPr lang="en-IN" sz="2400" b="1" dirty="0">
              <a:latin typeface="+mj-lt"/>
            </a:endParaRPr>
          </a:p>
        </p:txBody>
      </p:sp>
      <p:sp>
        <p:nvSpPr>
          <p:cNvPr id="4" name="Date Placeholder 3"/>
          <p:cNvSpPr>
            <a:spLocks noGrp="1"/>
          </p:cNvSpPr>
          <p:nvPr>
            <p:ph type="dt" sz="half" idx="10"/>
          </p:nvPr>
        </p:nvSpPr>
        <p:spPr/>
        <p:txBody>
          <a:bodyPr/>
          <a:lstStyle/>
          <a:p>
            <a:pPr defTabSz="685800">
              <a:defRPr/>
            </a:pPr>
            <a:fld id="{1F6012A0-348B-4711-A385-7F6C2751F946}" type="datetime1">
              <a:rPr lang="en-US" sz="900" smtClean="0">
                <a:solidFill>
                  <a:prstClr val="black">
                    <a:tint val="75000"/>
                  </a:prstClr>
                </a:solidFill>
                <a:latin typeface="Calibri"/>
              </a:rPr>
              <a:t>12/2/24</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79</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defTabSz="992764" eaLnBrk="1" fontAlgn="auto" hangingPunct="1">
              <a:spcAft>
                <a:spcPts val="0"/>
              </a:spcAft>
              <a:defRPr/>
            </a:pPr>
            <a:r>
              <a:rPr lang="en-IN" sz="2400" b="1" dirty="0">
                <a:effectLst/>
                <a:ea typeface="Calibri" panose="020F0502020204030204" pitchFamily="34" charset="0"/>
              </a:rPr>
              <a:t>Topic Objective</a:t>
            </a:r>
            <a:endParaRPr lang="en-US" sz="4000" dirty="0"/>
          </a:p>
        </p:txBody>
      </p:sp>
      <p:sp>
        <p:nvSpPr>
          <p:cNvPr id="2" name="Footer Placeholder 1">
            <a:extLst>
              <a:ext uri="{FF2B5EF4-FFF2-40B4-BE49-F238E27FC236}">
                <a16:creationId xmlns:a16="http://schemas.microsoft.com/office/drawing/2014/main" id="{2A868212-4E78-4E6E-B054-B27AB3F857F7}"/>
              </a:ext>
            </a:extLst>
          </p:cNvPr>
          <p:cNvSpPr>
            <a:spLocks noGrp="1"/>
          </p:cNvSpPr>
          <p:nvPr>
            <p:ph type="ftr" sz="quarter" idx="11"/>
          </p:nvPr>
        </p:nvSpPr>
        <p:spPr>
          <a:xfrm>
            <a:off x="3124200" y="6400800"/>
            <a:ext cx="3505200" cy="273050"/>
          </a:xfrm>
        </p:spPr>
        <p:txBody>
          <a:bodyPr/>
          <a:lstStyle/>
          <a:p>
            <a:r>
              <a:rPr lang="en-US"/>
              <a:t>UNIT 05     Data Analytics</a:t>
            </a:r>
            <a:endParaRPr lang="en-US" dirty="0"/>
          </a:p>
        </p:txBody>
      </p:sp>
      <p:pic>
        <p:nvPicPr>
          <p:cNvPr id="7" name="Picture 6">
            <a:extLst>
              <a:ext uri="{FF2B5EF4-FFF2-40B4-BE49-F238E27FC236}">
                <a16:creationId xmlns:a16="http://schemas.microsoft.com/office/drawing/2014/main" id="{2D3F4FDA-D687-22C3-12F2-073A850EFA27}"/>
              </a:ext>
            </a:extLst>
          </p:cNvPr>
          <p:cNvPicPr>
            <a:picLocks noChangeAspect="1"/>
          </p:cNvPicPr>
          <p:nvPr/>
        </p:nvPicPr>
        <p:blipFill>
          <a:blip r:embed="rId2"/>
          <a:stretch>
            <a:fillRect/>
          </a:stretch>
        </p:blipFill>
        <p:spPr>
          <a:xfrm>
            <a:off x="0" y="-9524"/>
            <a:ext cx="1378974" cy="838194"/>
          </a:xfrm>
          <a:prstGeom prst="rect">
            <a:avLst/>
          </a:prstGeom>
        </p:spPr>
      </p:pic>
    </p:spTree>
    <p:extLst>
      <p:ext uri="{BB962C8B-B14F-4D97-AF65-F5344CB8AC3E}">
        <p14:creationId xmlns:p14="http://schemas.microsoft.com/office/powerpoint/2010/main" val="1379198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8</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Course Outcomes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96" y="136633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6B362767-88BD-4470-B20F-C5C82A060A16}" type="datetime1">
              <a:rPr lang="en-US" smtClean="0">
                <a:solidFill>
                  <a:schemeClr val="tx1"/>
                </a:solidFill>
              </a:rPr>
              <a:t>12/2/24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3124200" y="6356351"/>
            <a:ext cx="3657600" cy="273050"/>
          </a:xfrm>
        </p:spPr>
        <p:txBody>
          <a:bodyPr/>
          <a:lstStyle/>
          <a:p>
            <a:r>
              <a:rPr lang="en-US"/>
              <a:t>UNIT 05     Data Analytics</a:t>
            </a:r>
            <a:endParaRPr lang="en-US" dirty="0"/>
          </a:p>
        </p:txBody>
      </p:sp>
      <p:graphicFrame>
        <p:nvGraphicFramePr>
          <p:cNvPr id="10" name="Table 9">
            <a:extLst>
              <a:ext uri="{FF2B5EF4-FFF2-40B4-BE49-F238E27FC236}">
                <a16:creationId xmlns:a16="http://schemas.microsoft.com/office/drawing/2014/main" id="{6E39C969-2126-5755-6FF7-CDD231514A5D}"/>
              </a:ext>
            </a:extLst>
          </p:cNvPr>
          <p:cNvGraphicFramePr>
            <a:graphicFrameLocks noGrp="1"/>
          </p:cNvGraphicFramePr>
          <p:nvPr>
            <p:extLst>
              <p:ext uri="{D42A27DB-BD31-4B8C-83A1-F6EECF244321}">
                <p14:modId xmlns:p14="http://schemas.microsoft.com/office/powerpoint/2010/main" val="3869833424"/>
              </p:ext>
            </p:extLst>
          </p:nvPr>
        </p:nvGraphicFramePr>
        <p:xfrm>
          <a:off x="457200" y="1796925"/>
          <a:ext cx="8458199" cy="4132003"/>
        </p:xfrm>
        <a:graphic>
          <a:graphicData uri="http://schemas.openxmlformats.org/drawingml/2006/table">
            <a:tbl>
              <a:tblPr firstRow="1" bandRow="1">
                <a:tableStyleId>{5C22544A-7EE6-4342-B048-85BDC9FD1C3A}</a:tableStyleId>
              </a:tblPr>
              <a:tblGrid>
                <a:gridCol w="823364">
                  <a:extLst>
                    <a:ext uri="{9D8B030D-6E8A-4147-A177-3AD203B41FA5}">
                      <a16:colId xmlns:a16="http://schemas.microsoft.com/office/drawing/2014/main" val="20000"/>
                    </a:ext>
                  </a:extLst>
                </a:gridCol>
                <a:gridCol w="6225135">
                  <a:extLst>
                    <a:ext uri="{9D8B030D-6E8A-4147-A177-3AD203B41FA5}">
                      <a16:colId xmlns:a16="http://schemas.microsoft.com/office/drawing/2014/main" val="20001"/>
                    </a:ext>
                  </a:extLst>
                </a:gridCol>
                <a:gridCol w="1409700">
                  <a:extLst>
                    <a:ext uri="{9D8B030D-6E8A-4147-A177-3AD203B41FA5}">
                      <a16:colId xmlns:a16="http://schemas.microsoft.com/office/drawing/2014/main" val="20002"/>
                    </a:ext>
                  </a:extLst>
                </a:gridCol>
              </a:tblGrid>
              <a:tr h="930852">
                <a:tc>
                  <a:txBody>
                    <a:bodyPr/>
                    <a:lstStyle/>
                    <a:p>
                      <a:r>
                        <a:rPr lang="en-US" sz="2000" b="0" dirty="0">
                          <a:solidFill>
                            <a:schemeClr val="tx1"/>
                          </a:solidFill>
                          <a:latin typeface="+mn-lt"/>
                        </a:rPr>
                        <a:t>CO 1</a:t>
                      </a:r>
                    </a:p>
                  </a:txBody>
                  <a:tcPr marL="122524" marR="122524" marT="45724" marB="45724"/>
                </a:tc>
                <a:tc>
                  <a:txBody>
                    <a:bodyPr/>
                    <a:lstStyle/>
                    <a:p>
                      <a:pPr>
                        <a:lnSpc>
                          <a:spcPct val="107000"/>
                        </a:lnSpc>
                        <a:spcAft>
                          <a:spcPts val="800"/>
                        </a:spcAft>
                      </a:pPr>
                      <a:r>
                        <a:rPr lang="en-IN" sz="2000">
                          <a:effectLst/>
                          <a:latin typeface="+mn-lt"/>
                          <a:ea typeface="Times New Roman" panose="02020603050405020304" pitchFamily="18" charset="0"/>
                          <a:cs typeface="Times New Roman" panose="02020603050405020304" pitchFamily="18" charset="0"/>
                        </a:rPr>
                        <a:t>Understand the fundamental concepts of data analytics in the areas that plays major role within the realm of data science. </a:t>
                      </a:r>
                      <a:endParaRPr lang="en-IN" sz="2000">
                        <a:effectLst/>
                        <a:latin typeface="+mn-lt"/>
                        <a:ea typeface="Calibri" panose="020F0502020204030204" pitchFamily="34" charset="0"/>
                        <a:cs typeface="Times New Roman" panose="02020603050405020304" pitchFamily="18" charset="0"/>
                      </a:endParaRPr>
                    </a:p>
                  </a:txBody>
                  <a:tcPr marL="68580" marR="22225" marT="3175" marB="0"/>
                </a:tc>
                <a:tc>
                  <a:txBody>
                    <a:bodyPr/>
                    <a:lstStyle/>
                    <a:p>
                      <a:pPr marR="37465" algn="ctr">
                        <a:lnSpc>
                          <a:spcPct val="107000"/>
                        </a:lnSpc>
                        <a:spcAft>
                          <a:spcPts val="800"/>
                        </a:spcAft>
                      </a:pPr>
                      <a:r>
                        <a:rPr lang="en-IN" sz="2000">
                          <a:effectLst/>
                          <a:latin typeface="+mn-lt"/>
                          <a:ea typeface="Times New Roman" panose="02020603050405020304" pitchFamily="18" charset="0"/>
                          <a:cs typeface="Times New Roman" panose="02020603050405020304" pitchFamily="18" charset="0"/>
                        </a:rPr>
                        <a:t>K1 </a:t>
                      </a:r>
                      <a:endParaRPr lang="en-IN" sz="200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10000"/>
                  </a:ext>
                </a:extLst>
              </a:tr>
              <a:tr h="930852">
                <a:tc>
                  <a:txBody>
                    <a:bodyPr/>
                    <a:lstStyle/>
                    <a:p>
                      <a:r>
                        <a:rPr lang="en-US" sz="2000" b="1" dirty="0">
                          <a:latin typeface="+mn-lt"/>
                        </a:rPr>
                        <a:t>CO2</a:t>
                      </a:r>
                    </a:p>
                  </a:txBody>
                  <a:tcPr marL="122524" marR="122524" marT="45724" marB="45724"/>
                </a:tc>
                <a:tc>
                  <a:txBody>
                    <a:bodyPr/>
                    <a:lstStyle/>
                    <a:p>
                      <a:pPr>
                        <a:lnSpc>
                          <a:spcPct val="107000"/>
                        </a:lnSpc>
                        <a:spcAft>
                          <a:spcPts val="800"/>
                        </a:spcAft>
                      </a:pPr>
                      <a:r>
                        <a:rPr lang="en-IN" sz="2000">
                          <a:effectLst/>
                          <a:latin typeface="+mn-lt"/>
                          <a:ea typeface="Times New Roman" panose="02020603050405020304" pitchFamily="18" charset="0"/>
                          <a:cs typeface="Times New Roman" panose="02020603050405020304" pitchFamily="18" charset="0"/>
                        </a:rPr>
                        <a:t>Explain and exemplify the most common forms of data and its representations. </a:t>
                      </a:r>
                      <a:endParaRPr lang="en-IN" sz="2000">
                        <a:effectLst/>
                        <a:latin typeface="+mn-lt"/>
                        <a:ea typeface="Calibri" panose="020F0502020204030204" pitchFamily="34" charset="0"/>
                        <a:cs typeface="Times New Roman" panose="02020603050405020304" pitchFamily="18" charset="0"/>
                      </a:endParaRPr>
                    </a:p>
                  </a:txBody>
                  <a:tcPr marL="68580" marR="22225" marT="3175" marB="0"/>
                </a:tc>
                <a:tc>
                  <a:txBody>
                    <a:bodyPr/>
                    <a:lstStyle/>
                    <a:p>
                      <a:pPr marR="37465" algn="ctr">
                        <a:lnSpc>
                          <a:spcPct val="107000"/>
                        </a:lnSpc>
                        <a:spcAft>
                          <a:spcPts val="800"/>
                        </a:spcAft>
                      </a:pPr>
                      <a:r>
                        <a:rPr lang="en-IN" sz="2000">
                          <a:effectLst/>
                          <a:latin typeface="+mn-lt"/>
                          <a:ea typeface="Times New Roman" panose="02020603050405020304" pitchFamily="18" charset="0"/>
                          <a:cs typeface="Times New Roman" panose="02020603050405020304" pitchFamily="18" charset="0"/>
                        </a:rPr>
                        <a:t>K2 </a:t>
                      </a:r>
                      <a:endParaRPr lang="en-IN" sz="200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10001"/>
                  </a:ext>
                </a:extLst>
              </a:tr>
              <a:tr h="930852">
                <a:tc>
                  <a:txBody>
                    <a:bodyPr/>
                    <a:lstStyle/>
                    <a:p>
                      <a:r>
                        <a:rPr lang="en-US" sz="2000" dirty="0">
                          <a:latin typeface="+mn-lt"/>
                        </a:rPr>
                        <a:t>CO3</a:t>
                      </a:r>
                    </a:p>
                  </a:txBody>
                  <a:tcPr marL="122524" marR="122524" marT="45724" marB="45724"/>
                </a:tc>
                <a:tc>
                  <a:txBody>
                    <a:bodyPr/>
                    <a:lstStyle/>
                    <a:p>
                      <a:pPr>
                        <a:lnSpc>
                          <a:spcPct val="107000"/>
                        </a:lnSpc>
                        <a:spcAft>
                          <a:spcPts val="800"/>
                        </a:spcAft>
                      </a:pPr>
                      <a:r>
                        <a:rPr lang="en-IN" sz="2000">
                          <a:effectLst/>
                          <a:latin typeface="+mn-lt"/>
                          <a:ea typeface="Times New Roman" panose="02020603050405020304" pitchFamily="18" charset="0"/>
                          <a:cs typeface="Times New Roman" panose="02020603050405020304" pitchFamily="18" charset="0"/>
                        </a:rPr>
                        <a:t>Understand and apply data pre-processing techniques. </a:t>
                      </a:r>
                      <a:endParaRPr lang="en-IN" sz="2000">
                        <a:effectLst/>
                        <a:latin typeface="+mn-lt"/>
                        <a:ea typeface="Calibri" panose="020F0502020204030204" pitchFamily="34" charset="0"/>
                        <a:cs typeface="Times New Roman" panose="02020603050405020304" pitchFamily="18" charset="0"/>
                      </a:endParaRPr>
                    </a:p>
                  </a:txBody>
                  <a:tcPr marL="68580" marR="22225" marT="3175" marB="0"/>
                </a:tc>
                <a:tc>
                  <a:txBody>
                    <a:bodyPr/>
                    <a:lstStyle/>
                    <a:p>
                      <a:pPr marR="37465" algn="ctr">
                        <a:lnSpc>
                          <a:spcPct val="107000"/>
                        </a:lnSpc>
                        <a:spcAft>
                          <a:spcPts val="800"/>
                        </a:spcAft>
                      </a:pPr>
                      <a:r>
                        <a:rPr lang="en-IN" sz="2000">
                          <a:effectLst/>
                          <a:latin typeface="+mn-lt"/>
                          <a:ea typeface="Times New Roman" panose="02020603050405020304" pitchFamily="18" charset="0"/>
                          <a:cs typeface="Times New Roman" panose="02020603050405020304" pitchFamily="18" charset="0"/>
                        </a:rPr>
                        <a:t>K3 </a:t>
                      </a:r>
                      <a:endParaRPr lang="en-IN" sz="200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10002"/>
                  </a:ext>
                </a:extLst>
              </a:tr>
              <a:tr h="651597">
                <a:tc>
                  <a:txBody>
                    <a:bodyPr/>
                    <a:lstStyle/>
                    <a:p>
                      <a:r>
                        <a:rPr lang="en-US" sz="2000" dirty="0">
                          <a:latin typeface="+mn-lt"/>
                        </a:rPr>
                        <a:t>CO4</a:t>
                      </a:r>
                    </a:p>
                  </a:txBody>
                  <a:tcPr marL="122524" marR="122524" marT="45724" marB="45724"/>
                </a:tc>
                <a:tc>
                  <a:txBody>
                    <a:bodyPr/>
                    <a:lstStyle/>
                    <a:p>
                      <a:pPr>
                        <a:lnSpc>
                          <a:spcPct val="107000"/>
                        </a:lnSpc>
                        <a:spcAft>
                          <a:spcPts val="800"/>
                        </a:spcAft>
                      </a:pPr>
                      <a:r>
                        <a:rPr lang="en-IN" sz="2000">
                          <a:effectLst/>
                          <a:latin typeface="+mn-lt"/>
                          <a:ea typeface="Times New Roman" panose="02020603050405020304" pitchFamily="18" charset="0"/>
                          <a:cs typeface="Times New Roman" panose="02020603050405020304" pitchFamily="18" charset="0"/>
                        </a:rPr>
                        <a:t>Analyse data using exploratory data analysis. </a:t>
                      </a:r>
                      <a:endParaRPr lang="en-IN" sz="2000">
                        <a:effectLst/>
                        <a:latin typeface="+mn-lt"/>
                        <a:ea typeface="Calibri" panose="020F0502020204030204" pitchFamily="34" charset="0"/>
                        <a:cs typeface="Times New Roman" panose="02020603050405020304" pitchFamily="18" charset="0"/>
                      </a:endParaRPr>
                    </a:p>
                  </a:txBody>
                  <a:tcPr marL="68580" marR="22225" marT="3175" marB="0"/>
                </a:tc>
                <a:tc>
                  <a:txBody>
                    <a:bodyPr/>
                    <a:lstStyle/>
                    <a:p>
                      <a:pPr marR="37465" algn="ctr">
                        <a:lnSpc>
                          <a:spcPct val="107000"/>
                        </a:lnSpc>
                        <a:spcAft>
                          <a:spcPts val="800"/>
                        </a:spcAft>
                      </a:pPr>
                      <a:r>
                        <a:rPr lang="en-IN" sz="2000">
                          <a:effectLst/>
                          <a:latin typeface="+mn-lt"/>
                          <a:ea typeface="Times New Roman" panose="02020603050405020304" pitchFamily="18" charset="0"/>
                          <a:cs typeface="Times New Roman" panose="02020603050405020304" pitchFamily="18" charset="0"/>
                        </a:rPr>
                        <a:t>K4 </a:t>
                      </a:r>
                      <a:endParaRPr lang="en-IN" sz="200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10003"/>
                  </a:ext>
                </a:extLst>
              </a:tr>
              <a:tr h="651597">
                <a:tc>
                  <a:txBody>
                    <a:bodyPr/>
                    <a:lstStyle/>
                    <a:p>
                      <a:r>
                        <a:rPr lang="en-US" sz="2000" dirty="0">
                          <a:latin typeface="+mn-lt"/>
                        </a:rPr>
                        <a:t>CO5</a:t>
                      </a:r>
                    </a:p>
                  </a:txBody>
                  <a:tcPr marL="122524" marR="122524" marT="45724" marB="45724"/>
                </a:tc>
                <a:tc>
                  <a:txBody>
                    <a:bodyPr/>
                    <a:lstStyle/>
                    <a:p>
                      <a:pPr>
                        <a:lnSpc>
                          <a:spcPct val="107000"/>
                        </a:lnSpc>
                        <a:spcAft>
                          <a:spcPts val="800"/>
                        </a:spcAft>
                      </a:pPr>
                      <a:r>
                        <a:rPr lang="en-IN" sz="2000" dirty="0">
                          <a:effectLst/>
                          <a:latin typeface="+mn-lt"/>
                          <a:ea typeface="Times New Roman" panose="02020603050405020304" pitchFamily="18" charset="0"/>
                          <a:cs typeface="Times New Roman" panose="02020603050405020304" pitchFamily="18" charset="0"/>
                        </a:rPr>
                        <a:t>Illustrate various visualization methods for different types of data sets and application scenarios. </a:t>
                      </a:r>
                      <a:endParaRPr lang="en-IN" sz="2000" dirty="0">
                        <a:effectLst/>
                        <a:latin typeface="+mn-lt"/>
                        <a:ea typeface="Calibri" panose="020F0502020204030204" pitchFamily="34" charset="0"/>
                        <a:cs typeface="Times New Roman" panose="02020603050405020304" pitchFamily="18" charset="0"/>
                      </a:endParaRPr>
                    </a:p>
                  </a:txBody>
                  <a:tcPr marL="68580" marR="22225" marT="3175" marB="0"/>
                </a:tc>
                <a:tc>
                  <a:txBody>
                    <a:bodyPr/>
                    <a:lstStyle/>
                    <a:p>
                      <a:pPr marR="37465" algn="ctr">
                        <a:lnSpc>
                          <a:spcPct val="107000"/>
                        </a:lnSpc>
                        <a:spcAft>
                          <a:spcPts val="800"/>
                        </a:spcAft>
                      </a:pPr>
                      <a:r>
                        <a:rPr lang="en-IN" sz="2000" dirty="0">
                          <a:effectLst/>
                          <a:latin typeface="+mn-lt"/>
                          <a:ea typeface="Times New Roman" panose="02020603050405020304" pitchFamily="18" charset="0"/>
                          <a:cs typeface="Times New Roman" panose="02020603050405020304" pitchFamily="18" charset="0"/>
                        </a:rPr>
                        <a:t>K3 </a:t>
                      </a:r>
                      <a:endParaRPr lang="en-IN" sz="2000" dirty="0">
                        <a:effectLst/>
                        <a:latin typeface="+mn-lt"/>
                        <a:ea typeface="Calibri" panose="020F0502020204030204" pitchFamily="34" charset="0"/>
                        <a:cs typeface="Times New Roman" panose="02020603050405020304" pitchFamily="18" charset="0"/>
                      </a:endParaRPr>
                    </a:p>
                  </a:txBody>
                  <a:tcPr marL="68580" marR="22225" marT="3175" marB="0"/>
                </a:tc>
                <a:extLst>
                  <a:ext uri="{0D108BD9-81ED-4DB2-BD59-A6C34878D82A}">
                    <a16:rowId xmlns:a16="http://schemas.microsoft.com/office/drawing/2014/main" val="10004"/>
                  </a:ext>
                </a:extLst>
              </a:tr>
            </a:tbl>
          </a:graphicData>
        </a:graphic>
      </p:graphicFrame>
      <p:sp>
        <p:nvSpPr>
          <p:cNvPr id="12" name="Rectangle 12">
            <a:extLst>
              <a:ext uri="{FF2B5EF4-FFF2-40B4-BE49-F238E27FC236}">
                <a16:creationId xmlns:a16="http://schemas.microsoft.com/office/drawing/2014/main" id="{174F431B-3AAC-F01E-E749-7F0B6B57217A}"/>
              </a:ext>
            </a:extLst>
          </p:cNvPr>
          <p:cNvSpPr>
            <a:spLocks noChangeArrowheads="1"/>
          </p:cNvSpPr>
          <p:nvPr/>
        </p:nvSpPr>
        <p:spPr bwMode="auto">
          <a:xfrm>
            <a:off x="644183" y="1221509"/>
            <a:ext cx="83178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5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30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6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200">
                <a:solidFill>
                  <a:schemeClr val="tx1"/>
                </a:solidFill>
                <a:latin typeface="Calibri" panose="020F0502020204030204" pitchFamily="34" charset="0"/>
              </a:defRPr>
            </a:lvl5pPr>
            <a:lvl6pPr marL="2514600" indent="-228600" defTabSz="992188" eaLnBrk="0" fontAlgn="base" hangingPunct="0">
              <a:spcBef>
                <a:spcPct val="20000"/>
              </a:spcBef>
              <a:spcAft>
                <a:spcPct val="0"/>
              </a:spcAft>
              <a:buFont typeface="Arial" panose="020B0604020202020204" pitchFamily="34" charset="0"/>
              <a:buChar char="»"/>
              <a:defRPr sz="2200">
                <a:solidFill>
                  <a:schemeClr val="tx1"/>
                </a:solidFill>
                <a:latin typeface="Calibri" panose="020F0502020204030204" pitchFamily="34" charset="0"/>
              </a:defRPr>
            </a:lvl6pPr>
            <a:lvl7pPr marL="2971800" indent="-228600" defTabSz="992188" eaLnBrk="0" fontAlgn="base" hangingPunct="0">
              <a:spcBef>
                <a:spcPct val="20000"/>
              </a:spcBef>
              <a:spcAft>
                <a:spcPct val="0"/>
              </a:spcAft>
              <a:buFont typeface="Arial" panose="020B0604020202020204" pitchFamily="34" charset="0"/>
              <a:buChar char="»"/>
              <a:defRPr sz="2200">
                <a:solidFill>
                  <a:schemeClr val="tx1"/>
                </a:solidFill>
                <a:latin typeface="Calibri" panose="020F0502020204030204" pitchFamily="34" charset="0"/>
              </a:defRPr>
            </a:lvl7pPr>
            <a:lvl8pPr marL="3429000" indent="-228600" defTabSz="992188" eaLnBrk="0" fontAlgn="base" hangingPunct="0">
              <a:spcBef>
                <a:spcPct val="20000"/>
              </a:spcBef>
              <a:spcAft>
                <a:spcPct val="0"/>
              </a:spcAft>
              <a:buFont typeface="Arial" panose="020B0604020202020204" pitchFamily="34" charset="0"/>
              <a:buChar char="»"/>
              <a:defRPr sz="2200">
                <a:solidFill>
                  <a:schemeClr val="tx1"/>
                </a:solidFill>
                <a:latin typeface="Calibri" panose="020F0502020204030204" pitchFamily="34" charset="0"/>
              </a:defRPr>
            </a:lvl8pPr>
            <a:lvl9pPr marL="3886200" indent="-228600" defTabSz="992188" eaLnBrk="0" fontAlgn="base" hangingPunct="0">
              <a:spcBef>
                <a:spcPct val="20000"/>
              </a:spcBef>
              <a:spcAft>
                <a:spcPct val="0"/>
              </a:spcAft>
              <a:buFont typeface="Arial" panose="020B0604020202020204" pitchFamily="34" charset="0"/>
              <a:buChar char="»"/>
              <a:defRPr sz="2200">
                <a:solidFill>
                  <a:schemeClr val="tx1"/>
                </a:solidFill>
                <a:latin typeface="Calibri" panose="020F0502020204030204" pitchFamily="34" charset="0"/>
              </a:defRPr>
            </a:lvl9pPr>
          </a:lstStyle>
          <a:p>
            <a:pPr eaLnBrk="1" hangingPunct="1">
              <a:spcBef>
                <a:spcPct val="0"/>
              </a:spcBef>
              <a:buFontTx/>
              <a:buNone/>
            </a:pPr>
            <a:r>
              <a:rPr lang="en-US" altLang="en-US" sz="2000" b="1"/>
              <a:t>Course outcome</a:t>
            </a:r>
            <a:r>
              <a:rPr lang="en-US" altLang="en-US" sz="2000"/>
              <a:t>: After completion of this course students will be able to: </a:t>
            </a:r>
          </a:p>
        </p:txBody>
      </p:sp>
      <p:sp>
        <p:nvSpPr>
          <p:cNvPr id="13" name="Rounded Rectangle 8">
            <a:extLst>
              <a:ext uri="{FF2B5EF4-FFF2-40B4-BE49-F238E27FC236}">
                <a16:creationId xmlns:a16="http://schemas.microsoft.com/office/drawing/2014/main" id="{2704B6F4-EE97-993B-41FE-DCB235E0D756}"/>
              </a:ext>
            </a:extLst>
          </p:cNvPr>
          <p:cNvSpPr/>
          <p:nvPr/>
        </p:nvSpPr>
        <p:spPr>
          <a:xfrm>
            <a:off x="270644" y="5164209"/>
            <a:ext cx="8602712" cy="9366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92764" eaLnBrk="1" fontAlgn="auto" hangingPunct="1">
              <a:spcBef>
                <a:spcPts val="0"/>
              </a:spcBef>
              <a:spcAft>
                <a:spcPts val="0"/>
              </a:spcAft>
              <a:defRPr/>
            </a:pPr>
            <a:endParaRPr lang="en-IN"/>
          </a:p>
        </p:txBody>
      </p:sp>
      <p:pic>
        <p:nvPicPr>
          <p:cNvPr id="14" name="Picture 13">
            <a:extLst>
              <a:ext uri="{FF2B5EF4-FFF2-40B4-BE49-F238E27FC236}">
                <a16:creationId xmlns:a16="http://schemas.microsoft.com/office/drawing/2014/main" id="{330F4CD7-6834-710D-FF18-26F581880A62}"/>
              </a:ext>
            </a:extLst>
          </p:cNvPr>
          <p:cNvPicPr>
            <a:picLocks noChangeAspect="1"/>
          </p:cNvPicPr>
          <p:nvPr/>
        </p:nvPicPr>
        <p:blipFill>
          <a:blip r:embed="rId3"/>
          <a:stretch>
            <a:fillRect/>
          </a:stretch>
        </p:blipFill>
        <p:spPr>
          <a:xfrm>
            <a:off x="0" y="-9524"/>
            <a:ext cx="1378974" cy="838194"/>
          </a:xfrm>
          <a:prstGeom prst="rect">
            <a:avLst/>
          </a:prstGeom>
        </p:spPr>
      </p:pic>
    </p:spTree>
    <p:extLst>
      <p:ext uri="{BB962C8B-B14F-4D97-AF65-F5344CB8AC3E}">
        <p14:creationId xmlns:p14="http://schemas.microsoft.com/office/powerpoint/2010/main" val="2349196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4A38E9F7-9D22-4DB6-A5BD-E206F6EDB365}"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80</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4661276"/>
          </a:xfrm>
          <a:prstGeom prst="rect">
            <a:avLst/>
          </a:prstGeom>
          <a:noFill/>
        </p:spPr>
        <p:txBody>
          <a:bodyPr wrap="square">
            <a:spAutoFit/>
          </a:bodyPr>
          <a:lstStyle/>
          <a:p>
            <a:pPr algn="l">
              <a:lnSpc>
                <a:spcPct val="150000"/>
              </a:lnSpc>
            </a:pPr>
            <a:r>
              <a:rPr lang="en-IN" sz="2000" b="1" i="0" dirty="0">
                <a:solidFill>
                  <a:srgbClr val="32325D"/>
                </a:solidFill>
                <a:effectLst/>
                <a:latin typeface="+mj-lt"/>
              </a:rPr>
              <a:t>Tableau Filters</a:t>
            </a:r>
          </a:p>
          <a:p>
            <a:pPr algn="l">
              <a:lnSpc>
                <a:spcPct val="150000"/>
              </a:lnSpc>
            </a:pPr>
            <a:r>
              <a:rPr lang="en-US" sz="2000" b="0" i="0" dirty="0">
                <a:solidFill>
                  <a:srgbClr val="32325D"/>
                </a:solidFill>
                <a:effectLst/>
                <a:latin typeface="+mj-lt"/>
              </a:rPr>
              <a:t>Tableau lets you filter individual views or entire data sources based on dimensions, measures, or sets. In databases, filtering is a useful way to see only the data you want to see. When the data is visualized in a readable, actionable format, Tableau filters are required to highlight any underlying insights that can be derived from it.</a:t>
            </a:r>
          </a:p>
          <a:p>
            <a:pPr algn="l">
              <a:lnSpc>
                <a:spcPct val="150000"/>
              </a:lnSpc>
            </a:pPr>
            <a:r>
              <a:rPr lang="en-US" sz="2000" b="0" i="0" dirty="0">
                <a:solidFill>
                  <a:srgbClr val="32325D"/>
                </a:solidFill>
                <a:effectLst/>
                <a:latin typeface="+mj-lt"/>
              </a:rPr>
              <a:t>Tableau filters are based on a condition that can be used to limit the number of records in the database. Tableau filters support both simple cases based on field values and advanced calculations or context-based filters. </a:t>
            </a:r>
            <a:endParaRPr lang="en-IN" sz="2000" b="1" i="0" dirty="0">
              <a:solidFill>
                <a:srgbClr val="32325D"/>
              </a:solidFill>
              <a:effectLst/>
              <a:latin typeface="+mj-lt"/>
            </a:endParaRPr>
          </a:p>
        </p:txBody>
      </p:sp>
    </p:spTree>
    <p:extLst>
      <p:ext uri="{BB962C8B-B14F-4D97-AF65-F5344CB8AC3E}">
        <p14:creationId xmlns:p14="http://schemas.microsoft.com/office/powerpoint/2010/main" val="2348197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14F6679D-30AD-406B-8799-FB899107EE98}"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657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81</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5122941"/>
          </a:xfrm>
          <a:prstGeom prst="rect">
            <a:avLst/>
          </a:prstGeom>
          <a:noFill/>
        </p:spPr>
        <p:txBody>
          <a:bodyPr wrap="square">
            <a:spAutoFit/>
          </a:bodyPr>
          <a:lstStyle/>
          <a:p>
            <a:pPr algn="l">
              <a:lnSpc>
                <a:spcPct val="150000"/>
              </a:lnSpc>
            </a:pPr>
            <a:r>
              <a:rPr lang="en-US" sz="2000" b="1" i="0" dirty="0">
                <a:solidFill>
                  <a:srgbClr val="32325D"/>
                </a:solidFill>
                <a:effectLst/>
                <a:latin typeface="+mj-lt"/>
              </a:rPr>
              <a:t>Types of Tableau Filters</a:t>
            </a:r>
          </a:p>
          <a:p>
            <a:pPr algn="l">
              <a:lnSpc>
                <a:spcPct val="150000"/>
              </a:lnSpc>
            </a:pPr>
            <a:r>
              <a:rPr lang="en-US" sz="2000" b="0" i="0" dirty="0">
                <a:solidFill>
                  <a:srgbClr val="32325D"/>
                </a:solidFill>
                <a:effectLst/>
                <a:latin typeface="+mj-lt"/>
              </a:rPr>
              <a:t>Tableau filters can be used to organize and visualize data based on predefined criteria in several ways. Tableau has a total of six different types of filters:</a:t>
            </a:r>
          </a:p>
          <a:p>
            <a:pPr algn="l">
              <a:lnSpc>
                <a:spcPct val="150000"/>
              </a:lnSpc>
              <a:buFont typeface="Arial" panose="020B0604020202020204" pitchFamily="34" charset="0"/>
              <a:buChar char="•"/>
            </a:pPr>
            <a:r>
              <a:rPr lang="en-US" sz="2000" b="0" i="0" u="none" strike="noStrike" dirty="0">
                <a:solidFill>
                  <a:srgbClr val="FD8412"/>
                </a:solidFill>
                <a:effectLst/>
                <a:latin typeface="+mj-lt"/>
                <a:hlinkClick r:id="rId3"/>
              </a:rPr>
              <a:t>Extract Filter</a:t>
            </a:r>
            <a:endParaRPr lang="en-US" sz="2000" b="0" i="0" dirty="0">
              <a:solidFill>
                <a:srgbClr val="32325D"/>
              </a:solidFill>
              <a:effectLst/>
              <a:latin typeface="+mj-lt"/>
            </a:endParaRPr>
          </a:p>
          <a:p>
            <a:pPr algn="l">
              <a:lnSpc>
                <a:spcPct val="150000"/>
              </a:lnSpc>
              <a:buFont typeface="Arial" panose="020B0604020202020204" pitchFamily="34" charset="0"/>
              <a:buChar char="•"/>
            </a:pPr>
            <a:r>
              <a:rPr lang="en-US" sz="2000" b="0" i="0" u="none" strike="noStrike" dirty="0">
                <a:solidFill>
                  <a:srgbClr val="FD8412"/>
                </a:solidFill>
                <a:effectLst/>
                <a:latin typeface="+mj-lt"/>
                <a:hlinkClick r:id="rId4"/>
              </a:rPr>
              <a:t>Data Source Filter</a:t>
            </a:r>
            <a:endParaRPr lang="en-US" sz="2000" b="0" i="0" dirty="0">
              <a:solidFill>
                <a:srgbClr val="32325D"/>
              </a:solidFill>
              <a:effectLst/>
              <a:latin typeface="+mj-lt"/>
            </a:endParaRPr>
          </a:p>
          <a:p>
            <a:pPr algn="l">
              <a:lnSpc>
                <a:spcPct val="150000"/>
              </a:lnSpc>
              <a:buFont typeface="Arial" panose="020B0604020202020204" pitchFamily="34" charset="0"/>
              <a:buChar char="•"/>
            </a:pPr>
            <a:r>
              <a:rPr lang="en-US" sz="2000" b="0" i="0" u="none" strike="noStrike" dirty="0">
                <a:solidFill>
                  <a:srgbClr val="FD8412"/>
                </a:solidFill>
                <a:effectLst/>
                <a:latin typeface="+mj-lt"/>
                <a:hlinkClick r:id="rId5"/>
              </a:rPr>
              <a:t>Context Filter</a:t>
            </a:r>
            <a:endParaRPr lang="en-US" sz="2000" b="0" i="0" dirty="0">
              <a:solidFill>
                <a:srgbClr val="32325D"/>
              </a:solidFill>
              <a:effectLst/>
              <a:latin typeface="+mj-lt"/>
            </a:endParaRPr>
          </a:p>
          <a:p>
            <a:pPr algn="l">
              <a:lnSpc>
                <a:spcPct val="150000"/>
              </a:lnSpc>
              <a:buFont typeface="Arial" panose="020B0604020202020204" pitchFamily="34" charset="0"/>
              <a:buChar char="•"/>
            </a:pPr>
            <a:r>
              <a:rPr lang="en-US" sz="2000" b="0" i="0" u="none" strike="noStrike" dirty="0">
                <a:solidFill>
                  <a:srgbClr val="FD8412"/>
                </a:solidFill>
                <a:effectLst/>
                <a:latin typeface="+mj-lt"/>
                <a:hlinkClick r:id="rId6"/>
              </a:rPr>
              <a:t>Dimension Filter</a:t>
            </a:r>
            <a:endParaRPr lang="en-US" sz="2000" b="0" i="0" dirty="0">
              <a:solidFill>
                <a:srgbClr val="32325D"/>
              </a:solidFill>
              <a:effectLst/>
              <a:latin typeface="+mj-lt"/>
            </a:endParaRPr>
          </a:p>
          <a:p>
            <a:pPr algn="l">
              <a:lnSpc>
                <a:spcPct val="150000"/>
              </a:lnSpc>
              <a:buFont typeface="Arial" panose="020B0604020202020204" pitchFamily="34" charset="0"/>
              <a:buChar char="•"/>
            </a:pPr>
            <a:r>
              <a:rPr lang="en-US" sz="2000" b="0" i="0" u="sng" dirty="0">
                <a:solidFill>
                  <a:srgbClr val="C15E02"/>
                </a:solidFill>
                <a:effectLst/>
                <a:latin typeface="+mj-lt"/>
                <a:hlinkClick r:id="rId7"/>
              </a:rPr>
              <a:t>Measure Filter</a:t>
            </a:r>
            <a:endParaRPr lang="en-US" sz="2000" b="0" i="0" dirty="0">
              <a:solidFill>
                <a:srgbClr val="32325D"/>
              </a:solidFill>
              <a:effectLst/>
              <a:latin typeface="+mj-lt"/>
            </a:endParaRPr>
          </a:p>
          <a:p>
            <a:pPr algn="l">
              <a:lnSpc>
                <a:spcPct val="150000"/>
              </a:lnSpc>
              <a:buFont typeface="Arial" panose="020B0604020202020204" pitchFamily="34" charset="0"/>
              <a:buChar char="•"/>
            </a:pPr>
            <a:r>
              <a:rPr lang="en-US" sz="2000" b="0" i="0" u="none" strike="noStrike" dirty="0">
                <a:solidFill>
                  <a:srgbClr val="FD8412"/>
                </a:solidFill>
                <a:effectLst/>
                <a:latin typeface="+mj-lt"/>
                <a:hlinkClick r:id="rId8"/>
              </a:rPr>
              <a:t>User Filter</a:t>
            </a:r>
            <a:endParaRPr lang="en-US" sz="2000" b="0" i="0" dirty="0">
              <a:solidFill>
                <a:srgbClr val="32325D"/>
              </a:solidFill>
              <a:effectLst/>
              <a:latin typeface="+mj-lt"/>
            </a:endParaRPr>
          </a:p>
          <a:p>
            <a:pPr algn="l">
              <a:lnSpc>
                <a:spcPct val="150000"/>
              </a:lnSpc>
            </a:pPr>
            <a:endParaRPr lang="en-IN" sz="2000" b="1" i="0" dirty="0">
              <a:solidFill>
                <a:srgbClr val="32325D"/>
              </a:solidFill>
              <a:effectLst/>
              <a:latin typeface="+mj-lt"/>
            </a:endParaRPr>
          </a:p>
        </p:txBody>
      </p:sp>
    </p:spTree>
    <p:extLst>
      <p:ext uri="{BB962C8B-B14F-4D97-AF65-F5344CB8AC3E}">
        <p14:creationId xmlns:p14="http://schemas.microsoft.com/office/powerpoint/2010/main" val="1655400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86951F06-EDFF-43A5-8FA2-D78C93F9E10D}"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82</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5021055"/>
          </a:xfrm>
          <a:prstGeom prst="rect">
            <a:avLst/>
          </a:prstGeom>
          <a:noFill/>
        </p:spPr>
        <p:txBody>
          <a:bodyPr wrap="square">
            <a:spAutoFit/>
          </a:bodyPr>
          <a:lstStyle/>
          <a:p>
            <a:pPr algn="l">
              <a:lnSpc>
                <a:spcPct val="150000"/>
              </a:lnSpc>
            </a:pPr>
            <a:r>
              <a:rPr lang="en-US" sz="2400" b="1" i="0" dirty="0">
                <a:solidFill>
                  <a:srgbClr val="32325D"/>
                </a:solidFill>
                <a:effectLst/>
                <a:latin typeface="+mj-lt"/>
              </a:rPr>
              <a:t>Extract Filter</a:t>
            </a:r>
          </a:p>
          <a:p>
            <a:pPr algn="l">
              <a:lnSpc>
                <a:spcPct val="150000"/>
              </a:lnSpc>
            </a:pPr>
            <a:r>
              <a:rPr lang="en-US" sz="2400" b="0" i="0" dirty="0">
                <a:solidFill>
                  <a:srgbClr val="32325D"/>
                </a:solidFill>
                <a:effectLst/>
                <a:latin typeface="+mj-lt"/>
              </a:rPr>
              <a:t>The Tableau filter that extracts a small subset of data from the original data source is the extract filter. If the user extracts data from the data source, this Tableau filter is used.</a:t>
            </a:r>
          </a:p>
          <a:p>
            <a:pPr algn="l">
              <a:lnSpc>
                <a:spcPct val="150000"/>
              </a:lnSpc>
            </a:pPr>
            <a:r>
              <a:rPr lang="en-US" sz="2400" b="0" i="0" dirty="0">
                <a:solidFill>
                  <a:srgbClr val="32325D"/>
                </a:solidFill>
                <a:effectLst/>
                <a:latin typeface="+mj-lt"/>
              </a:rPr>
              <a:t>After connecting the text file to Tableau, you’ll see two options in the top right corner of the data source tab: Live and Extract. A direct connection to a data source is referred to as a live connection. </a:t>
            </a:r>
          </a:p>
          <a:p>
            <a:pPr algn="l">
              <a:lnSpc>
                <a:spcPct val="150000"/>
              </a:lnSpc>
            </a:pPr>
            <a:endParaRPr lang="en-IN" sz="2400" b="1" i="0" dirty="0">
              <a:solidFill>
                <a:srgbClr val="32325D"/>
              </a:solidFill>
              <a:effectLst/>
              <a:latin typeface="+mj-lt"/>
            </a:endParaRPr>
          </a:p>
        </p:txBody>
      </p:sp>
    </p:spTree>
    <p:extLst>
      <p:ext uri="{BB962C8B-B14F-4D97-AF65-F5344CB8AC3E}">
        <p14:creationId xmlns:p14="http://schemas.microsoft.com/office/powerpoint/2010/main" val="46703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B02376A3-EE2B-49E3-B727-51EAF3196EAF}"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10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83</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3913059"/>
          </a:xfrm>
          <a:prstGeom prst="rect">
            <a:avLst/>
          </a:prstGeom>
          <a:noFill/>
        </p:spPr>
        <p:txBody>
          <a:bodyPr wrap="square">
            <a:spAutoFit/>
          </a:bodyPr>
          <a:lstStyle/>
          <a:p>
            <a:pPr algn="l">
              <a:lnSpc>
                <a:spcPct val="150000"/>
              </a:lnSpc>
            </a:pPr>
            <a:r>
              <a:rPr lang="en-US" sz="2400" b="1" i="0" dirty="0">
                <a:solidFill>
                  <a:srgbClr val="32325D"/>
                </a:solidFill>
                <a:effectLst/>
                <a:latin typeface="+mj-lt"/>
              </a:rPr>
              <a:t>Data Source Filter</a:t>
            </a:r>
          </a:p>
          <a:p>
            <a:pPr algn="l">
              <a:lnSpc>
                <a:spcPct val="150000"/>
              </a:lnSpc>
            </a:pPr>
            <a:r>
              <a:rPr lang="en-US" sz="2400" b="0" i="0" dirty="0">
                <a:solidFill>
                  <a:srgbClr val="32325D"/>
                </a:solidFill>
                <a:effectLst/>
                <a:latin typeface="+mj-lt"/>
              </a:rPr>
              <a:t>The Tableau Filter that applies the filter directly to the data source, allowing for quick uploads of data is the Data Source Filter. It can limit the number of records in the data set. Both live and extracted connections are supported by the Data Source Filter.</a:t>
            </a:r>
          </a:p>
          <a:p>
            <a:pPr algn="l">
              <a:lnSpc>
                <a:spcPct val="150000"/>
              </a:lnSpc>
            </a:pPr>
            <a:endParaRPr lang="en-IN" sz="2400" b="1" i="0" dirty="0">
              <a:solidFill>
                <a:srgbClr val="32325D"/>
              </a:solidFill>
              <a:effectLst/>
              <a:latin typeface="+mj-lt"/>
            </a:endParaRPr>
          </a:p>
        </p:txBody>
      </p:sp>
    </p:spTree>
    <p:extLst>
      <p:ext uri="{BB962C8B-B14F-4D97-AF65-F5344CB8AC3E}">
        <p14:creationId xmlns:p14="http://schemas.microsoft.com/office/powerpoint/2010/main" val="3511517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F7AE909E-3648-4754-A5BE-D16FA2B954AA}"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1"/>
            <a:ext cx="3733800" cy="273050"/>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84</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4467057"/>
          </a:xfrm>
          <a:prstGeom prst="rect">
            <a:avLst/>
          </a:prstGeom>
          <a:noFill/>
        </p:spPr>
        <p:txBody>
          <a:bodyPr wrap="square">
            <a:spAutoFit/>
          </a:bodyPr>
          <a:lstStyle/>
          <a:p>
            <a:pPr algn="just">
              <a:lnSpc>
                <a:spcPct val="150000"/>
              </a:lnSpc>
            </a:pPr>
            <a:r>
              <a:rPr lang="en-US" sz="2400" b="1" i="0" dirty="0">
                <a:solidFill>
                  <a:srgbClr val="32325D"/>
                </a:solidFill>
                <a:effectLst/>
                <a:latin typeface="+mj-lt"/>
              </a:rPr>
              <a:t>Context Filter </a:t>
            </a:r>
          </a:p>
          <a:p>
            <a:pPr algn="just">
              <a:lnSpc>
                <a:spcPct val="150000"/>
              </a:lnSpc>
            </a:pPr>
            <a:r>
              <a:rPr lang="en-US" sz="2400" b="0" i="0" dirty="0">
                <a:solidFill>
                  <a:srgbClr val="32325D"/>
                </a:solidFill>
                <a:effectLst/>
                <a:latin typeface="+mj-lt"/>
              </a:rPr>
              <a:t>A Context Filter is a standalone Tableau filter that can create a new dataset from the original data set and compute the worksheet selections. Context Filters are used to boost the performance of data source views, filters, and queries. You could run a context filter before any other Tableau Filters, and then apply the</a:t>
            </a:r>
          </a:p>
          <a:p>
            <a:pPr algn="just">
              <a:lnSpc>
                <a:spcPct val="150000"/>
              </a:lnSpc>
            </a:pPr>
            <a:endParaRPr lang="en-IN" sz="2400" b="1" i="0" dirty="0">
              <a:solidFill>
                <a:srgbClr val="32325D"/>
              </a:solidFill>
              <a:effectLst/>
              <a:latin typeface="+mj-lt"/>
            </a:endParaRPr>
          </a:p>
        </p:txBody>
      </p:sp>
    </p:spTree>
    <p:extLst>
      <p:ext uri="{BB962C8B-B14F-4D97-AF65-F5344CB8AC3E}">
        <p14:creationId xmlns:p14="http://schemas.microsoft.com/office/powerpoint/2010/main" val="16342377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27F43E45-6B18-4AA8-BC3E-64DD518C96EF}"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85</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5021055"/>
          </a:xfrm>
          <a:prstGeom prst="rect">
            <a:avLst/>
          </a:prstGeom>
          <a:noFill/>
        </p:spPr>
        <p:txBody>
          <a:bodyPr wrap="square">
            <a:spAutoFit/>
          </a:bodyPr>
          <a:lstStyle/>
          <a:p>
            <a:pPr algn="l">
              <a:lnSpc>
                <a:spcPct val="150000"/>
              </a:lnSpc>
            </a:pPr>
            <a:r>
              <a:rPr lang="en-US" sz="2400" b="1" i="0" dirty="0">
                <a:solidFill>
                  <a:srgbClr val="32325D"/>
                </a:solidFill>
                <a:effectLst/>
                <a:latin typeface="proxima-nova"/>
              </a:rPr>
              <a:t>Dimension Filter</a:t>
            </a:r>
          </a:p>
          <a:p>
            <a:pPr algn="l">
              <a:lnSpc>
                <a:spcPct val="150000"/>
              </a:lnSpc>
            </a:pPr>
            <a:r>
              <a:rPr lang="en-US" sz="2400" b="0" i="0" dirty="0">
                <a:solidFill>
                  <a:srgbClr val="32325D"/>
                </a:solidFill>
                <a:effectLst/>
                <a:latin typeface="proxima-nova"/>
              </a:rPr>
              <a:t>In Tableau, dimensions are independent fields, typically any field that contains categorical or qualitative data. Dimension Filters are those Tableau Filters that are applied to dimensional data. It’s a non-aggregated filter that allows you to add a dimension, group, sets, and bins. The top or bottom conditions, wildcard match, and formula can all be used to apply a Dimension Filter. </a:t>
            </a:r>
          </a:p>
          <a:p>
            <a:pPr algn="just">
              <a:lnSpc>
                <a:spcPct val="150000"/>
              </a:lnSpc>
            </a:pPr>
            <a:endParaRPr lang="en-IN" sz="2400" b="1" i="0" dirty="0">
              <a:solidFill>
                <a:srgbClr val="32325D"/>
              </a:solidFill>
              <a:effectLst/>
              <a:latin typeface="+mj-lt"/>
            </a:endParaRPr>
          </a:p>
        </p:txBody>
      </p:sp>
    </p:spTree>
    <p:extLst>
      <p:ext uri="{BB962C8B-B14F-4D97-AF65-F5344CB8AC3E}">
        <p14:creationId xmlns:p14="http://schemas.microsoft.com/office/powerpoint/2010/main" val="18336837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16BE63C5-415F-443A-A59E-8A2A47086548}"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038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86</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5021055"/>
          </a:xfrm>
          <a:prstGeom prst="rect">
            <a:avLst/>
          </a:prstGeom>
          <a:noFill/>
        </p:spPr>
        <p:txBody>
          <a:bodyPr wrap="square">
            <a:spAutoFit/>
          </a:bodyPr>
          <a:lstStyle/>
          <a:p>
            <a:pPr algn="l">
              <a:lnSpc>
                <a:spcPct val="150000"/>
              </a:lnSpc>
            </a:pPr>
            <a:r>
              <a:rPr lang="en-US" sz="2400" b="1" i="0" dirty="0">
                <a:solidFill>
                  <a:srgbClr val="32325D"/>
                </a:solidFill>
                <a:effectLst/>
                <a:latin typeface="proxima-nova"/>
              </a:rPr>
              <a:t>Dimension Filter</a:t>
            </a:r>
          </a:p>
          <a:p>
            <a:pPr algn="l">
              <a:lnSpc>
                <a:spcPct val="150000"/>
              </a:lnSpc>
            </a:pPr>
            <a:r>
              <a:rPr lang="en-US" sz="2400" b="0" i="0" dirty="0">
                <a:solidFill>
                  <a:srgbClr val="32325D"/>
                </a:solidFill>
                <a:effectLst/>
                <a:latin typeface="proxima-nova"/>
              </a:rPr>
              <a:t>In Tableau, dimensions are independent fields, typically any field that contains categorical or qualitative data. Dimension Filters are those Tableau Filters that are applied to dimensional data. It’s a non-aggregated filter that allows you to add a dimension, group, sets, and bins. The top or bottom conditions, wildcard match, and formula can all be used to apply a Dimension Filter. </a:t>
            </a:r>
          </a:p>
          <a:p>
            <a:pPr algn="just">
              <a:lnSpc>
                <a:spcPct val="150000"/>
              </a:lnSpc>
            </a:pPr>
            <a:endParaRPr lang="en-IN" sz="2400" b="1" i="0" dirty="0">
              <a:solidFill>
                <a:srgbClr val="32325D"/>
              </a:solidFill>
              <a:effectLst/>
              <a:latin typeface="+mj-lt"/>
            </a:endParaRPr>
          </a:p>
        </p:txBody>
      </p:sp>
    </p:spTree>
    <p:extLst>
      <p:ext uri="{BB962C8B-B14F-4D97-AF65-F5344CB8AC3E}">
        <p14:creationId xmlns:p14="http://schemas.microsoft.com/office/powerpoint/2010/main" val="1101078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1A407E30-E6CB-4129-B30F-DD86B7C03CE4}"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733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87</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3913059"/>
          </a:xfrm>
          <a:prstGeom prst="rect">
            <a:avLst/>
          </a:prstGeom>
          <a:noFill/>
        </p:spPr>
        <p:txBody>
          <a:bodyPr wrap="square">
            <a:spAutoFit/>
          </a:bodyPr>
          <a:lstStyle/>
          <a:p>
            <a:pPr algn="l">
              <a:lnSpc>
                <a:spcPct val="150000"/>
              </a:lnSpc>
            </a:pPr>
            <a:r>
              <a:rPr lang="en-US" sz="2400" b="1" i="0" dirty="0">
                <a:solidFill>
                  <a:srgbClr val="32325D"/>
                </a:solidFill>
                <a:effectLst/>
                <a:latin typeface="+mj-lt"/>
              </a:rPr>
              <a:t>Measure Filter</a:t>
            </a:r>
          </a:p>
          <a:p>
            <a:pPr algn="l">
              <a:lnSpc>
                <a:spcPct val="150000"/>
              </a:lnSpc>
            </a:pPr>
            <a:r>
              <a:rPr lang="en-US" sz="2400" b="0" i="0" dirty="0">
                <a:solidFill>
                  <a:srgbClr val="32325D"/>
                </a:solidFill>
                <a:effectLst/>
                <a:latin typeface="+mj-lt"/>
              </a:rPr>
              <a:t>The Tableau Filter that can be used to filter data based on the values in a measure is called the Measure Filter. Fields containing quantitative data are commonly referred to as measures. The data can be modified using the aggregated measure values in a Measure Filter. </a:t>
            </a:r>
          </a:p>
          <a:p>
            <a:pPr algn="just">
              <a:lnSpc>
                <a:spcPct val="150000"/>
              </a:lnSpc>
            </a:pPr>
            <a:endParaRPr lang="en-IN" sz="2400" b="1" i="0" dirty="0">
              <a:solidFill>
                <a:srgbClr val="32325D"/>
              </a:solidFill>
              <a:effectLst/>
              <a:latin typeface="+mj-lt"/>
            </a:endParaRPr>
          </a:p>
        </p:txBody>
      </p:sp>
    </p:spTree>
    <p:extLst>
      <p:ext uri="{BB962C8B-B14F-4D97-AF65-F5344CB8AC3E}">
        <p14:creationId xmlns:p14="http://schemas.microsoft.com/office/powerpoint/2010/main" val="30372497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6EB1E627-EA3B-4C47-8792-37A3DC8C9408}"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88</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3359061"/>
          </a:xfrm>
          <a:prstGeom prst="rect">
            <a:avLst/>
          </a:prstGeom>
          <a:noFill/>
        </p:spPr>
        <p:txBody>
          <a:bodyPr wrap="square">
            <a:spAutoFit/>
          </a:bodyPr>
          <a:lstStyle/>
          <a:p>
            <a:pPr algn="l">
              <a:lnSpc>
                <a:spcPct val="150000"/>
              </a:lnSpc>
            </a:pPr>
            <a:r>
              <a:rPr lang="en-US" sz="2400" b="1" i="0" dirty="0">
                <a:solidFill>
                  <a:srgbClr val="32325D"/>
                </a:solidFill>
                <a:effectLst/>
                <a:latin typeface="+mj-lt"/>
              </a:rPr>
              <a:t>User Filter</a:t>
            </a:r>
          </a:p>
          <a:p>
            <a:pPr algn="l">
              <a:lnSpc>
                <a:spcPct val="150000"/>
              </a:lnSpc>
            </a:pPr>
            <a:r>
              <a:rPr lang="en-US" sz="2400" b="0" i="0" dirty="0">
                <a:solidFill>
                  <a:srgbClr val="32325D"/>
                </a:solidFill>
                <a:effectLst/>
                <a:latin typeface="+mj-lt"/>
              </a:rPr>
              <a:t>The Tableau filter that protects the row-level data in a dataset is the User Filter. When the workbook is published on a server, it can be used. For different users, different filtering conditions can be used. It’s the process of limiting what data a user can see depending on who’s looking at the dashboard.</a:t>
            </a:r>
          </a:p>
        </p:txBody>
      </p:sp>
    </p:spTree>
    <p:extLst>
      <p:ext uri="{BB962C8B-B14F-4D97-AF65-F5344CB8AC3E}">
        <p14:creationId xmlns:p14="http://schemas.microsoft.com/office/powerpoint/2010/main" val="21655790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F1B0FB13-30A6-48ED-B822-94F9FA57D82E}"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581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89</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3359061"/>
          </a:xfrm>
          <a:prstGeom prst="rect">
            <a:avLst/>
          </a:prstGeom>
          <a:noFill/>
        </p:spPr>
        <p:txBody>
          <a:bodyPr wrap="square">
            <a:spAutoFit/>
          </a:bodyPr>
          <a:lstStyle/>
          <a:p>
            <a:pPr algn="just">
              <a:lnSpc>
                <a:spcPct val="150000"/>
              </a:lnSpc>
            </a:pPr>
            <a:r>
              <a:rPr lang="en-IN" sz="2400" b="1" i="0" dirty="0">
                <a:effectLst/>
                <a:latin typeface="+mj-lt"/>
              </a:rPr>
              <a:t>Tableau </a:t>
            </a:r>
            <a:r>
              <a:rPr lang="en-IN" sz="2400" b="1" i="0" dirty="0" err="1">
                <a:effectLst/>
                <a:latin typeface="+mj-lt"/>
              </a:rPr>
              <a:t>Color</a:t>
            </a:r>
            <a:r>
              <a:rPr lang="en-IN" sz="2400" b="1" i="0" dirty="0">
                <a:effectLst/>
                <a:latin typeface="+mj-lt"/>
              </a:rPr>
              <a:t> Formatting</a:t>
            </a:r>
          </a:p>
          <a:p>
            <a:pPr algn="just">
              <a:lnSpc>
                <a:spcPct val="150000"/>
              </a:lnSpc>
            </a:pPr>
            <a:r>
              <a:rPr lang="en-US" sz="2400" b="0" i="0" dirty="0">
                <a:effectLst/>
                <a:latin typeface="+mj-lt"/>
              </a:rPr>
              <a:t>The use of </a:t>
            </a:r>
            <a:r>
              <a:rPr lang="en-US" sz="2400" b="1" i="0" dirty="0">
                <a:effectLst/>
                <a:latin typeface="+mj-lt"/>
              </a:rPr>
              <a:t>Tableau color</a:t>
            </a:r>
            <a:r>
              <a:rPr lang="en-US" sz="2400" b="0" i="0" dirty="0">
                <a:effectLst/>
                <a:latin typeface="+mj-lt"/>
              </a:rPr>
              <a:t> is extremely important in the presentation of your viz, just like Tableau size. Tableau color can be used in two different ways on the Marks card.  If you drag a Dimension to the Tableau Color shelf, Tableau will give you a color for each one of the dimensions in the field. </a:t>
            </a:r>
            <a:endParaRPr lang="en-IN" sz="2400" b="1" i="0" dirty="0">
              <a:effectLst/>
              <a:latin typeface="+mj-lt"/>
            </a:endParaRPr>
          </a:p>
        </p:txBody>
      </p:sp>
    </p:spTree>
    <p:extLst>
      <p:ext uri="{BB962C8B-B14F-4D97-AF65-F5344CB8AC3E}">
        <p14:creationId xmlns:p14="http://schemas.microsoft.com/office/powerpoint/2010/main" val="2323824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5350" y="1166019"/>
            <a:ext cx="7791450" cy="4525962"/>
          </a:xfrm>
        </p:spPr>
        <p:txBody>
          <a:bodyPr rtlCol="0">
            <a:normAutofit fontScale="92500" lnSpcReduction="10000"/>
          </a:bodyPr>
          <a:lstStyle/>
          <a:p>
            <a:pPr marL="0" indent="0" algn="just" eaLnBrk="1" fontAlgn="auto" hangingPunct="1">
              <a:spcAft>
                <a:spcPts val="0"/>
              </a:spcAft>
              <a:buFont typeface="Arial" charset="0"/>
              <a:buNone/>
              <a:defRPr/>
            </a:pPr>
            <a:r>
              <a:rPr lang="en-US" sz="2400" dirty="0">
                <a:cs typeface="Times New Roman" pitchFamily="18" charset="0"/>
              </a:rPr>
              <a:t>1. Engineering knowledge</a:t>
            </a:r>
          </a:p>
          <a:p>
            <a:pPr marL="0" indent="0" algn="just" eaLnBrk="1" fontAlgn="auto" hangingPunct="1">
              <a:spcAft>
                <a:spcPts val="0"/>
              </a:spcAft>
              <a:buFont typeface="Arial" charset="0"/>
              <a:buNone/>
              <a:defRPr/>
            </a:pPr>
            <a:r>
              <a:rPr lang="en-US" sz="2400" dirty="0">
                <a:cs typeface="Times New Roman" pitchFamily="18" charset="0"/>
              </a:rPr>
              <a:t>2. Problem analysis</a:t>
            </a:r>
            <a:endParaRPr lang="en-IN" sz="2400" dirty="0">
              <a:cs typeface="Times New Roman" pitchFamily="18" charset="0"/>
            </a:endParaRPr>
          </a:p>
          <a:p>
            <a:pPr marL="0" indent="0" algn="just" eaLnBrk="1" fontAlgn="auto" hangingPunct="1">
              <a:spcAft>
                <a:spcPts val="0"/>
              </a:spcAft>
              <a:buFont typeface="Arial" charset="0"/>
              <a:buNone/>
              <a:defRPr/>
            </a:pPr>
            <a:r>
              <a:rPr lang="en-US" sz="2400" dirty="0">
                <a:cs typeface="Times New Roman" pitchFamily="18" charset="0"/>
              </a:rPr>
              <a:t>3. Design/development of solutions</a:t>
            </a:r>
            <a:endParaRPr lang="en-IN" sz="2400" dirty="0">
              <a:cs typeface="Times New Roman" pitchFamily="18" charset="0"/>
            </a:endParaRPr>
          </a:p>
          <a:p>
            <a:pPr marL="0" indent="0" algn="just" eaLnBrk="1" fontAlgn="auto" hangingPunct="1">
              <a:spcAft>
                <a:spcPts val="0"/>
              </a:spcAft>
              <a:buFont typeface="Arial" charset="0"/>
              <a:buNone/>
              <a:defRPr/>
            </a:pPr>
            <a:r>
              <a:rPr lang="en-US" sz="2400" dirty="0">
                <a:cs typeface="Times New Roman" pitchFamily="18" charset="0"/>
              </a:rPr>
              <a:t>4.Conduct investigations of complex problems</a:t>
            </a:r>
            <a:endParaRPr lang="en-IN" sz="2400" dirty="0">
              <a:cs typeface="Times New Roman" pitchFamily="18" charset="0"/>
            </a:endParaRPr>
          </a:p>
          <a:p>
            <a:pPr marL="0" indent="0" algn="just" eaLnBrk="1" fontAlgn="auto" hangingPunct="1">
              <a:spcAft>
                <a:spcPts val="0"/>
              </a:spcAft>
              <a:buFont typeface="Arial" charset="0"/>
              <a:buNone/>
              <a:defRPr/>
            </a:pPr>
            <a:r>
              <a:rPr lang="en-US" sz="2400" dirty="0">
                <a:cs typeface="Times New Roman" pitchFamily="18" charset="0"/>
              </a:rPr>
              <a:t>5. Modern tool usage</a:t>
            </a:r>
          </a:p>
          <a:p>
            <a:pPr marL="0" indent="0" algn="just" eaLnBrk="1" fontAlgn="auto" hangingPunct="1">
              <a:spcAft>
                <a:spcPts val="0"/>
              </a:spcAft>
              <a:buFont typeface="Arial" charset="0"/>
              <a:buNone/>
              <a:defRPr/>
            </a:pPr>
            <a:r>
              <a:rPr lang="en-US" sz="2400" dirty="0">
                <a:cs typeface="Times New Roman" pitchFamily="18" charset="0"/>
              </a:rPr>
              <a:t>6. The engineer and society</a:t>
            </a:r>
          </a:p>
          <a:p>
            <a:pPr marL="0" indent="0" algn="just" eaLnBrk="1" fontAlgn="auto" hangingPunct="1">
              <a:spcAft>
                <a:spcPts val="0"/>
              </a:spcAft>
              <a:buFont typeface="Arial" charset="0"/>
              <a:buNone/>
              <a:defRPr/>
            </a:pPr>
            <a:r>
              <a:rPr lang="en-US" sz="2400" dirty="0">
                <a:cs typeface="Times New Roman" pitchFamily="18" charset="0"/>
              </a:rPr>
              <a:t>7. Environment and sustainability</a:t>
            </a:r>
          </a:p>
          <a:p>
            <a:pPr marL="0" indent="0" algn="just" eaLnBrk="1" fontAlgn="auto" hangingPunct="1">
              <a:spcAft>
                <a:spcPts val="0"/>
              </a:spcAft>
              <a:buFont typeface="Arial" charset="0"/>
              <a:buNone/>
              <a:defRPr/>
            </a:pPr>
            <a:r>
              <a:rPr lang="en-US" sz="2400" dirty="0">
                <a:cs typeface="Times New Roman" pitchFamily="18" charset="0"/>
              </a:rPr>
              <a:t>8. Ethics:</a:t>
            </a:r>
          </a:p>
          <a:p>
            <a:pPr marL="0" indent="0" algn="just" eaLnBrk="1" fontAlgn="auto" hangingPunct="1">
              <a:spcAft>
                <a:spcPts val="0"/>
              </a:spcAft>
              <a:buFont typeface="Arial" charset="0"/>
              <a:buNone/>
              <a:defRPr/>
            </a:pPr>
            <a:r>
              <a:rPr lang="en-US" sz="2400" dirty="0">
                <a:cs typeface="Times New Roman" pitchFamily="18" charset="0"/>
              </a:rPr>
              <a:t>9. Individual and team work</a:t>
            </a:r>
          </a:p>
          <a:p>
            <a:pPr marL="0" indent="0" algn="just" eaLnBrk="1" fontAlgn="auto" hangingPunct="1">
              <a:spcAft>
                <a:spcPts val="0"/>
              </a:spcAft>
              <a:buFont typeface="Arial" charset="0"/>
              <a:buNone/>
              <a:defRPr/>
            </a:pPr>
            <a:r>
              <a:rPr lang="en-US" sz="2400" dirty="0">
                <a:cs typeface="Times New Roman" pitchFamily="18" charset="0"/>
              </a:rPr>
              <a:t>10. Communication</a:t>
            </a:r>
          </a:p>
          <a:p>
            <a:pPr marL="0" indent="0" algn="just" eaLnBrk="1" fontAlgn="auto" hangingPunct="1">
              <a:spcAft>
                <a:spcPts val="0"/>
              </a:spcAft>
              <a:buFont typeface="Arial" charset="0"/>
              <a:buNone/>
              <a:defRPr/>
            </a:pPr>
            <a:r>
              <a:rPr lang="en-US" sz="2400" dirty="0">
                <a:cs typeface="Times New Roman" pitchFamily="18" charset="0"/>
              </a:rPr>
              <a:t>11. Project management and finance</a:t>
            </a:r>
          </a:p>
          <a:p>
            <a:pPr marL="0" indent="0" algn="just" eaLnBrk="1" fontAlgn="auto" hangingPunct="1">
              <a:spcAft>
                <a:spcPts val="0"/>
              </a:spcAft>
              <a:buFont typeface="Arial" charset="0"/>
              <a:buNone/>
              <a:defRPr/>
            </a:pPr>
            <a:r>
              <a:rPr lang="en-US" sz="2400" dirty="0">
                <a:cs typeface="Times New Roman" pitchFamily="18" charset="0"/>
              </a:rPr>
              <a:t>12. Life-long learning</a:t>
            </a:r>
          </a:p>
          <a:p>
            <a:pPr eaLnBrk="1" fontAlgn="auto" hangingPunct="1">
              <a:spcAft>
                <a:spcPts val="0"/>
              </a:spcAft>
              <a:buFont typeface="Arial" charset="0"/>
              <a:buNone/>
              <a:defRPr/>
            </a:pPr>
            <a:endParaRPr lang="en-US" sz="2800" dirty="0"/>
          </a:p>
          <a:p>
            <a:pPr eaLnBrk="1" fontAlgn="auto" hangingPunct="1">
              <a:lnSpc>
                <a:spcPct val="150000"/>
              </a:lnSpc>
              <a:spcAft>
                <a:spcPts val="0"/>
              </a:spcAft>
              <a:buFont typeface="Arial" charset="0"/>
              <a:buChar char="•"/>
              <a:defRPr/>
            </a:pPr>
            <a:endParaRPr lang="en-US" sz="2400" dirty="0">
              <a:cs typeface="Times New Roman" pitchFamily="18" charset="0"/>
            </a:endParaRPr>
          </a:p>
        </p:txBody>
      </p:sp>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BBDAD2B-41B3-4E7A-8B11-E4EFD2B16C8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5016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UNIT 05     Data Analytics</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a:ea typeface="+mn-ea"/>
                <a:cs typeface="+mn-cs"/>
              </a:rPr>
              <a:t>Program Outcomes</a:t>
            </a:r>
          </a:p>
        </p:txBody>
      </p:sp>
      <p:sp>
        <p:nvSpPr>
          <p:cNvPr id="14343" name="Slide Number Placeholder 7"/>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48DBCD-D2BB-4B08-97D3-81A98BB801FE}"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A8C7A83F-1726-CA4D-A60A-86F377DAB80F}"/>
              </a:ext>
            </a:extLst>
          </p:cNvPr>
          <p:cNvPicPr>
            <a:picLocks noChangeAspect="1"/>
          </p:cNvPicPr>
          <p:nvPr/>
        </p:nvPicPr>
        <p:blipFill>
          <a:blip r:embed="rId2"/>
          <a:stretch>
            <a:fillRect/>
          </a:stretch>
        </p:blipFill>
        <p:spPr>
          <a:xfrm>
            <a:off x="0" y="0"/>
            <a:ext cx="1378974" cy="838194"/>
          </a:xfrm>
          <a:prstGeom prst="rect">
            <a:avLst/>
          </a:prstGeom>
        </p:spPr>
      </p:pic>
    </p:spTree>
    <p:extLst>
      <p:ext uri="{BB962C8B-B14F-4D97-AF65-F5344CB8AC3E}">
        <p14:creationId xmlns:p14="http://schemas.microsoft.com/office/powerpoint/2010/main" val="3436403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67865C19-A7A9-4E06-BA52-6B250D7AD41B}"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4038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90</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5021055"/>
          </a:xfrm>
          <a:prstGeom prst="rect">
            <a:avLst/>
          </a:prstGeom>
          <a:noFill/>
        </p:spPr>
        <p:txBody>
          <a:bodyPr wrap="square">
            <a:spAutoFit/>
          </a:bodyPr>
          <a:lstStyle/>
          <a:p>
            <a:pPr algn="just">
              <a:lnSpc>
                <a:spcPct val="150000"/>
              </a:lnSpc>
            </a:pPr>
            <a:r>
              <a:rPr lang="en-IN" sz="2400" b="1" i="0" dirty="0">
                <a:effectLst/>
                <a:latin typeface="+mj-lt"/>
              </a:rPr>
              <a:t>Tableau </a:t>
            </a:r>
            <a:r>
              <a:rPr lang="en-IN" sz="2400" b="1" i="0" dirty="0" err="1">
                <a:effectLst/>
                <a:latin typeface="+mj-lt"/>
              </a:rPr>
              <a:t>Color</a:t>
            </a:r>
            <a:r>
              <a:rPr lang="en-IN" sz="2400" b="1" i="0" dirty="0">
                <a:effectLst/>
                <a:latin typeface="+mj-lt"/>
              </a:rPr>
              <a:t> Formatting</a:t>
            </a:r>
          </a:p>
          <a:p>
            <a:pPr algn="just">
              <a:lnSpc>
                <a:spcPct val="150000"/>
              </a:lnSpc>
              <a:buFont typeface="+mj-lt"/>
              <a:buAutoNum type="arabicPeriod"/>
            </a:pPr>
            <a:r>
              <a:rPr lang="en-US" sz="2400" b="0" i="0" dirty="0">
                <a:effectLst/>
                <a:latin typeface="+mj-lt"/>
              </a:rPr>
              <a:t>Using the view we created for the hierarchies and sorting module, drag off Product Name, so we only see Product Category and Product Sub-category in the view.   </a:t>
            </a:r>
          </a:p>
          <a:p>
            <a:pPr algn="just">
              <a:lnSpc>
                <a:spcPct val="150000"/>
              </a:lnSpc>
              <a:buFont typeface="+mj-lt"/>
              <a:buAutoNum type="arabicPeriod" startAt="2"/>
            </a:pPr>
            <a:r>
              <a:rPr lang="en-US" sz="2400" b="0" i="0" dirty="0">
                <a:effectLst/>
                <a:latin typeface="+mj-lt"/>
              </a:rPr>
              <a:t>Drag Product Category from Dimensions to the Color shelf. (If you drag it off columns, you will still get the same colors, but they will not be grouped. Rather, the chart will order the bars by alphabetical Product Name.) </a:t>
            </a:r>
          </a:p>
          <a:p>
            <a:pPr algn="just">
              <a:lnSpc>
                <a:spcPct val="150000"/>
              </a:lnSpc>
            </a:pPr>
            <a:endParaRPr lang="en-IN" sz="2400" b="1" i="0" dirty="0">
              <a:effectLst/>
              <a:latin typeface="+mj-lt"/>
            </a:endParaRPr>
          </a:p>
        </p:txBody>
      </p:sp>
    </p:spTree>
    <p:extLst>
      <p:ext uri="{BB962C8B-B14F-4D97-AF65-F5344CB8AC3E}">
        <p14:creationId xmlns:p14="http://schemas.microsoft.com/office/powerpoint/2010/main" val="30503345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E24BFEDF-D475-40E9-9B1B-5B005BE02A47}"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6576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91</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577727" y="675639"/>
            <a:ext cx="8029186" cy="2805063"/>
          </a:xfrm>
          <a:prstGeom prst="rect">
            <a:avLst/>
          </a:prstGeom>
          <a:noFill/>
        </p:spPr>
        <p:txBody>
          <a:bodyPr wrap="square">
            <a:spAutoFit/>
          </a:bodyPr>
          <a:lstStyle/>
          <a:p>
            <a:pPr algn="just">
              <a:lnSpc>
                <a:spcPct val="150000"/>
              </a:lnSpc>
            </a:pPr>
            <a:r>
              <a:rPr lang="en-IN" sz="2400" b="1" i="0" dirty="0">
                <a:effectLst/>
                <a:latin typeface="+mj-lt"/>
              </a:rPr>
              <a:t>Tableau </a:t>
            </a:r>
            <a:r>
              <a:rPr lang="en-IN" sz="2400" b="1" i="0" dirty="0" err="1">
                <a:effectLst/>
                <a:latin typeface="+mj-lt"/>
              </a:rPr>
              <a:t>Color</a:t>
            </a:r>
            <a:r>
              <a:rPr lang="en-IN" sz="2400" b="1" i="0" dirty="0">
                <a:effectLst/>
                <a:latin typeface="+mj-lt"/>
              </a:rPr>
              <a:t> Formatting</a:t>
            </a:r>
          </a:p>
          <a:p>
            <a:pPr algn="just"/>
            <a:r>
              <a:rPr lang="en-US" sz="2400" b="0" i="0" dirty="0">
                <a:effectLst/>
                <a:latin typeface="+mj-lt"/>
              </a:rPr>
              <a:t>3.You’ll now see three colors, one representing each category (Orange for office supplies, blue for furniture, green for technology). </a:t>
            </a:r>
          </a:p>
          <a:p>
            <a:pPr algn="just">
              <a:lnSpc>
                <a:spcPct val="150000"/>
              </a:lnSpc>
            </a:pPr>
            <a:endParaRPr lang="en-IN" sz="2400" b="1" i="0" dirty="0">
              <a:effectLst/>
              <a:latin typeface="+mj-lt"/>
            </a:endParaRPr>
          </a:p>
          <a:p>
            <a:pPr algn="just">
              <a:lnSpc>
                <a:spcPct val="150000"/>
              </a:lnSpc>
            </a:pPr>
            <a:endParaRPr lang="en-IN" sz="2400" b="1" i="0" dirty="0">
              <a:effectLst/>
              <a:latin typeface="+mj-lt"/>
            </a:endParaRPr>
          </a:p>
        </p:txBody>
      </p:sp>
      <p:pic>
        <p:nvPicPr>
          <p:cNvPr id="24578" name="Picture 2" descr="Tableau Color Palette">
            <a:extLst>
              <a:ext uri="{FF2B5EF4-FFF2-40B4-BE49-F238E27FC236}">
                <a16:creationId xmlns:a16="http://schemas.microsoft.com/office/drawing/2014/main" id="{1025B44E-7870-27EC-7C17-F819A3281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438400"/>
            <a:ext cx="8029186" cy="394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169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CDC69398-5ACD-4945-8557-706EFFD5FF69}"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581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92</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2" name="TextBox 11">
            <a:extLst>
              <a:ext uri="{FF2B5EF4-FFF2-40B4-BE49-F238E27FC236}">
                <a16:creationId xmlns:a16="http://schemas.microsoft.com/office/drawing/2014/main" id="{01583738-32B4-230C-068D-E1129D738F95}"/>
              </a:ext>
            </a:extLst>
          </p:cNvPr>
          <p:cNvSpPr txBox="1"/>
          <p:nvPr/>
        </p:nvSpPr>
        <p:spPr>
          <a:xfrm>
            <a:off x="647454" y="1061720"/>
            <a:ext cx="8029186" cy="3359061"/>
          </a:xfrm>
          <a:prstGeom prst="rect">
            <a:avLst/>
          </a:prstGeom>
          <a:noFill/>
        </p:spPr>
        <p:txBody>
          <a:bodyPr wrap="square">
            <a:spAutoFit/>
          </a:bodyPr>
          <a:lstStyle/>
          <a:p>
            <a:pPr algn="l">
              <a:lnSpc>
                <a:spcPct val="150000"/>
              </a:lnSpc>
              <a:buFont typeface="+mj-lt"/>
              <a:buAutoNum type="arabicPeriod" startAt="4"/>
            </a:pPr>
            <a:r>
              <a:rPr lang="en-US" sz="2400" b="0" i="0" dirty="0">
                <a:effectLst/>
                <a:latin typeface="+mj-lt"/>
              </a:rPr>
              <a:t>Now go back to Dimensions and drag Product Sub-category right on top of the Product Category pill on the Color shelf.  This will replace category in the colors with the breakout by sub-category. </a:t>
            </a:r>
          </a:p>
          <a:p>
            <a:pPr algn="l">
              <a:lnSpc>
                <a:spcPct val="150000"/>
              </a:lnSpc>
              <a:buFont typeface="+mj-lt"/>
              <a:buAutoNum type="arabicPeriod" startAt="5"/>
            </a:pPr>
            <a:r>
              <a:rPr lang="en-US" sz="2400" b="0" i="0" dirty="0">
                <a:effectLst/>
                <a:latin typeface="+mj-lt"/>
              </a:rPr>
              <a:t>You’ll now see a number of different colors, one for each of the categories. </a:t>
            </a:r>
          </a:p>
        </p:txBody>
      </p:sp>
    </p:spTree>
    <p:extLst>
      <p:ext uri="{BB962C8B-B14F-4D97-AF65-F5344CB8AC3E}">
        <p14:creationId xmlns:p14="http://schemas.microsoft.com/office/powerpoint/2010/main" val="31055069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8517C753-EDB2-43A4-9264-62CB6D81128F}"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4290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93</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pic>
        <p:nvPicPr>
          <p:cNvPr id="25602" name="Picture 2" descr="Tableau Color">
            <a:extLst>
              <a:ext uri="{FF2B5EF4-FFF2-40B4-BE49-F238E27FC236}">
                <a16:creationId xmlns:a16="http://schemas.microsoft.com/office/drawing/2014/main" id="{5A8DD741-AC45-307A-8829-7D6F65A8A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686352"/>
            <a:ext cx="8153400" cy="415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7657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043AABD7-5002-4450-A915-8628AF983AD0}"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400800"/>
            <a:ext cx="4114800" cy="273050"/>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94</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63F50EF7-48ED-26DB-36AB-5F9F0A4429E7}"/>
              </a:ext>
            </a:extLst>
          </p:cNvPr>
          <p:cNvSpPr txBox="1"/>
          <p:nvPr/>
        </p:nvSpPr>
        <p:spPr>
          <a:xfrm>
            <a:off x="685800" y="1156683"/>
            <a:ext cx="7772400" cy="4661276"/>
          </a:xfrm>
          <a:prstGeom prst="rect">
            <a:avLst/>
          </a:prstGeom>
          <a:noFill/>
        </p:spPr>
        <p:txBody>
          <a:bodyPr wrap="square">
            <a:spAutoFit/>
          </a:bodyPr>
          <a:lstStyle/>
          <a:p>
            <a:pPr algn="l">
              <a:lnSpc>
                <a:spcPct val="150000"/>
              </a:lnSpc>
              <a:buFont typeface="+mj-lt"/>
              <a:buAutoNum type="arabicPeriod" startAt="6"/>
            </a:pPr>
            <a:r>
              <a:rPr lang="en-US" sz="2000" b="0" i="0" dirty="0">
                <a:effectLst/>
                <a:latin typeface="+mj-lt"/>
              </a:rPr>
              <a:t>Using color can be helpful for visually grouping certain groups or categories.   </a:t>
            </a:r>
          </a:p>
          <a:p>
            <a:pPr algn="l">
              <a:lnSpc>
                <a:spcPct val="150000"/>
              </a:lnSpc>
              <a:buFont typeface="Arial" panose="020B0604020202020204" pitchFamily="34" charset="0"/>
              <a:buChar char="•"/>
            </a:pPr>
            <a:r>
              <a:rPr lang="en-US" sz="2000" b="0" i="0" dirty="0">
                <a:effectLst/>
                <a:latin typeface="+mj-lt"/>
              </a:rPr>
              <a:t>As a possible example, let’s say your child was asked to compare all the heights of the students in their classroom.  We’ll put the tallest kid first all the way down to the shortest.  We </a:t>
            </a:r>
            <a:r>
              <a:rPr lang="en-US" sz="2000" b="0" i="0" u="none" strike="noStrike" dirty="0">
                <a:effectLst/>
                <a:latin typeface="+mj-lt"/>
                <a:hlinkClick r:id="rId3">
                  <a:extLst>
                    <a:ext uri="{A12FA001-AC4F-418D-AE19-62706E023703}">
                      <ahyp:hlinkClr xmlns:ahyp="http://schemas.microsoft.com/office/drawing/2018/hyperlinkcolor" val="tx"/>
                    </a:ext>
                  </a:extLst>
                </a:hlinkClick>
              </a:rPr>
              <a:t>build a bar chart</a:t>
            </a:r>
            <a:r>
              <a:rPr lang="en-US" sz="2000" b="0" i="0" dirty="0">
                <a:effectLst/>
                <a:latin typeface="+mj-lt"/>
              </a:rPr>
              <a:t> to show all the heights and sort them. Then, we drop Gender on the Color shelf to see boys vs. girls.  Largely, boys will tend to cluster at one end of the scale and girls at the other, but you’ll have a few outliers of really tall girls or shorter boys mixed in.  Using the color encoding helps us quickly identify those. </a:t>
            </a:r>
          </a:p>
        </p:txBody>
      </p:sp>
    </p:spTree>
    <p:extLst>
      <p:ext uri="{BB962C8B-B14F-4D97-AF65-F5344CB8AC3E}">
        <p14:creationId xmlns:p14="http://schemas.microsoft.com/office/powerpoint/2010/main" val="704304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62BCE236-5967-4FA1-AAB4-11BCA5B84F86}"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1"/>
            <a:ext cx="4343400" cy="317752"/>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95</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63F50EF7-48ED-26DB-36AB-5F9F0A4429E7}"/>
              </a:ext>
            </a:extLst>
          </p:cNvPr>
          <p:cNvSpPr txBox="1"/>
          <p:nvPr/>
        </p:nvSpPr>
        <p:spPr>
          <a:xfrm>
            <a:off x="609600" y="963860"/>
            <a:ext cx="8229600" cy="5575052"/>
          </a:xfrm>
          <a:prstGeom prst="rect">
            <a:avLst/>
          </a:prstGeom>
          <a:noFill/>
        </p:spPr>
        <p:txBody>
          <a:bodyPr wrap="square">
            <a:spAutoFit/>
          </a:bodyPr>
          <a:lstStyle/>
          <a:p>
            <a:pPr algn="just">
              <a:lnSpc>
                <a:spcPct val="150000"/>
              </a:lnSpc>
              <a:buFont typeface="+mj-lt"/>
              <a:buAutoNum type="arabicPeriod" startAt="7"/>
            </a:pPr>
            <a:r>
              <a:rPr lang="en-US" sz="2400" b="0" i="0" dirty="0">
                <a:effectLst/>
                <a:latin typeface="+mj-lt"/>
              </a:rPr>
              <a:t>You can change the color by clicking on the Color shelf.  A window will pop up that gives you the options Edit Colors, Transparency, or Effects. </a:t>
            </a:r>
          </a:p>
          <a:p>
            <a:pPr algn="just">
              <a:lnSpc>
                <a:spcPct val="150000"/>
              </a:lnSpc>
              <a:buFont typeface="+mj-lt"/>
              <a:buAutoNum type="arabicPeriod" startAt="8"/>
            </a:pPr>
            <a:r>
              <a:rPr lang="en-US" sz="2400" b="0" i="0" dirty="0">
                <a:effectLst/>
                <a:latin typeface="+mj-lt"/>
              </a:rPr>
              <a:t>Click Edit Colors.  A new window will pop up that shows which colors are assigned to which categories.  You can choose a different color palette from the drop-down menu on the right side of the window. </a:t>
            </a:r>
          </a:p>
          <a:p>
            <a:pPr algn="just">
              <a:lnSpc>
                <a:spcPct val="150000"/>
              </a:lnSpc>
              <a:buFont typeface="+mj-lt"/>
              <a:buAutoNum type="arabicPeriod" startAt="9"/>
            </a:pPr>
            <a:r>
              <a:rPr lang="en-US" sz="2400" b="0" i="0" dirty="0">
                <a:effectLst/>
                <a:latin typeface="+mj-lt"/>
              </a:rPr>
              <a:t>Choose the Tableau 20 palette and click Assign Palette.  You’ll now see all the categories on the left-hand side have a new color assigned.</a:t>
            </a:r>
          </a:p>
        </p:txBody>
      </p:sp>
    </p:spTree>
    <p:extLst>
      <p:ext uri="{BB962C8B-B14F-4D97-AF65-F5344CB8AC3E}">
        <p14:creationId xmlns:p14="http://schemas.microsoft.com/office/powerpoint/2010/main" val="3909995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8E7EAAD6-88AF-4B93-ABA3-36E0489D772B}"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400800"/>
            <a:ext cx="41148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96</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1" name="TextBox 10">
            <a:extLst>
              <a:ext uri="{FF2B5EF4-FFF2-40B4-BE49-F238E27FC236}">
                <a16:creationId xmlns:a16="http://schemas.microsoft.com/office/drawing/2014/main" id="{63F50EF7-48ED-26DB-36AB-5F9F0A4429E7}"/>
              </a:ext>
            </a:extLst>
          </p:cNvPr>
          <p:cNvSpPr txBox="1"/>
          <p:nvPr/>
        </p:nvSpPr>
        <p:spPr>
          <a:xfrm>
            <a:off x="685800" y="1156683"/>
            <a:ext cx="7772400" cy="5021055"/>
          </a:xfrm>
          <a:prstGeom prst="rect">
            <a:avLst/>
          </a:prstGeom>
          <a:noFill/>
        </p:spPr>
        <p:txBody>
          <a:bodyPr wrap="square">
            <a:spAutoFit/>
          </a:bodyPr>
          <a:lstStyle/>
          <a:p>
            <a:pPr algn="just">
              <a:lnSpc>
                <a:spcPct val="150000"/>
              </a:lnSpc>
              <a:buFont typeface="+mj-lt"/>
              <a:buAutoNum type="arabicPeriod" startAt="10"/>
            </a:pPr>
            <a:r>
              <a:rPr lang="en-US" sz="2400" b="0" i="0" dirty="0">
                <a:effectLst/>
                <a:latin typeface="+mj-lt"/>
              </a:rPr>
              <a:t>But what if you wanted to change the colors individually, not let Tableau arbitrarily decide it? Let’s say for example, that you feel strongly that Rubber Bands needs to definitely be the color gray.   </a:t>
            </a:r>
          </a:p>
          <a:p>
            <a:pPr algn="just">
              <a:lnSpc>
                <a:spcPct val="150000"/>
              </a:lnSpc>
              <a:buFont typeface="+mj-lt"/>
              <a:buAutoNum type="arabicPeriod" startAt="11"/>
            </a:pPr>
            <a:r>
              <a:rPr lang="en-US" sz="2400" b="0" i="0" dirty="0">
                <a:effectLst/>
                <a:latin typeface="+mj-lt"/>
              </a:rPr>
              <a:t>Since there isn’t any gray in the view, click the color palette menu and click Seattle Grays.  Click on the Rubber Bands icon in list under “Select Data Item.”  Now, choose the top gray.   Click “Apply.”  Notice how it changed just the Rubber Bands to be that gray color.  </a:t>
            </a:r>
          </a:p>
        </p:txBody>
      </p:sp>
    </p:spTree>
    <p:extLst>
      <p:ext uri="{BB962C8B-B14F-4D97-AF65-F5344CB8AC3E}">
        <p14:creationId xmlns:p14="http://schemas.microsoft.com/office/powerpoint/2010/main" val="17156055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ED8C90AE-E5C9-4EE3-A9C9-1F7FF9C41B44}"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97</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pic>
        <p:nvPicPr>
          <p:cNvPr id="26626" name="Picture 2" descr="Tableau Colors">
            <a:extLst>
              <a:ext uri="{FF2B5EF4-FFF2-40B4-BE49-F238E27FC236}">
                <a16:creationId xmlns:a16="http://schemas.microsoft.com/office/drawing/2014/main" id="{4FDB41D1-D335-FE82-A367-5EC46B0FF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14400"/>
            <a:ext cx="7315200" cy="38481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8A98D87-14D8-4ACD-D49F-5069DF7CA2E0}"/>
              </a:ext>
            </a:extLst>
          </p:cNvPr>
          <p:cNvSpPr txBox="1"/>
          <p:nvPr/>
        </p:nvSpPr>
        <p:spPr>
          <a:xfrm>
            <a:off x="1066800" y="5144869"/>
            <a:ext cx="7315200" cy="400110"/>
          </a:xfrm>
          <a:prstGeom prst="rect">
            <a:avLst/>
          </a:prstGeom>
          <a:noFill/>
        </p:spPr>
        <p:txBody>
          <a:bodyPr wrap="square">
            <a:spAutoFit/>
          </a:bodyPr>
          <a:lstStyle/>
          <a:p>
            <a:pPr algn="l">
              <a:buFont typeface="+mj-lt"/>
              <a:buAutoNum type="arabicPeriod" startAt="12"/>
            </a:pPr>
            <a:r>
              <a:rPr lang="en-US" sz="2000" b="0" i="0" dirty="0">
                <a:effectLst/>
                <a:latin typeface="+mj-lt"/>
              </a:rPr>
              <a:t>Now, click OK and notice the color selection of your entire view. </a:t>
            </a:r>
          </a:p>
        </p:txBody>
      </p:sp>
    </p:spTree>
    <p:extLst>
      <p:ext uri="{BB962C8B-B14F-4D97-AF65-F5344CB8AC3E}">
        <p14:creationId xmlns:p14="http://schemas.microsoft.com/office/powerpoint/2010/main" val="3637369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ED773070-4318-4C0E-8E81-82DD71ADA634}"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9624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98</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sp>
        <p:nvSpPr>
          <p:cNvPr id="13" name="TextBox 12">
            <a:extLst>
              <a:ext uri="{FF2B5EF4-FFF2-40B4-BE49-F238E27FC236}">
                <a16:creationId xmlns:a16="http://schemas.microsoft.com/office/drawing/2014/main" id="{AE85FDE1-D694-A3CD-439D-056E4CBA02D8}"/>
              </a:ext>
            </a:extLst>
          </p:cNvPr>
          <p:cNvSpPr txBox="1"/>
          <p:nvPr/>
        </p:nvSpPr>
        <p:spPr>
          <a:xfrm>
            <a:off x="665480" y="1351176"/>
            <a:ext cx="7772400" cy="3913059"/>
          </a:xfrm>
          <a:prstGeom prst="rect">
            <a:avLst/>
          </a:prstGeom>
          <a:noFill/>
        </p:spPr>
        <p:txBody>
          <a:bodyPr wrap="square">
            <a:spAutoFit/>
          </a:bodyPr>
          <a:lstStyle/>
          <a:p>
            <a:pPr algn="l">
              <a:lnSpc>
                <a:spcPct val="150000"/>
              </a:lnSpc>
              <a:buFont typeface="+mj-lt"/>
              <a:buAutoNum type="arabicPeriod" startAt="13"/>
            </a:pPr>
            <a:r>
              <a:rPr lang="en-US" sz="2400" b="0" i="0" dirty="0">
                <a:effectLst/>
                <a:latin typeface="+mj-lt"/>
              </a:rPr>
              <a:t>Next, drag Sub-Category off the color shelf. If Product Name is still on the Detail shelf, drag that one off as well. We should be back to our blue bar chart.   </a:t>
            </a:r>
          </a:p>
          <a:p>
            <a:pPr algn="l">
              <a:lnSpc>
                <a:spcPct val="150000"/>
              </a:lnSpc>
              <a:buFont typeface="+mj-lt"/>
              <a:buAutoNum type="arabicPeriod" startAt="14"/>
            </a:pPr>
            <a:r>
              <a:rPr lang="en-US" sz="2400" b="0" i="0" dirty="0">
                <a:effectLst/>
                <a:latin typeface="+mj-lt"/>
              </a:rPr>
              <a:t>Drag Profit out to color now.  </a:t>
            </a:r>
          </a:p>
          <a:p>
            <a:pPr algn="l">
              <a:lnSpc>
                <a:spcPct val="150000"/>
              </a:lnSpc>
              <a:buFont typeface="Arial" panose="020B0604020202020204" pitchFamily="34" charset="0"/>
              <a:buChar char="•"/>
            </a:pPr>
            <a:r>
              <a:rPr lang="en-US" sz="2400" b="0" i="0" dirty="0">
                <a:effectLst/>
                <a:latin typeface="+mj-lt"/>
              </a:rPr>
              <a:t>Remember that Profit is continuous, spanning from negative (</a:t>
            </a:r>
            <a:r>
              <a:rPr lang="en-US" sz="2400" b="0" i="0" dirty="0" err="1">
                <a:effectLst/>
                <a:latin typeface="+mj-lt"/>
              </a:rPr>
              <a:t>i.e</a:t>
            </a:r>
            <a:r>
              <a:rPr lang="en-US" sz="2400" b="0" i="0" dirty="0">
                <a:effectLst/>
                <a:latin typeface="+mj-lt"/>
              </a:rPr>
              <a:t> we’re in the red), to positive (in the black), and can be pretty much infinitely large or small. </a:t>
            </a:r>
          </a:p>
        </p:txBody>
      </p:sp>
    </p:spTree>
    <p:extLst>
      <p:ext uri="{BB962C8B-B14F-4D97-AF65-F5344CB8AC3E}">
        <p14:creationId xmlns:p14="http://schemas.microsoft.com/office/powerpoint/2010/main" val="15534421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76B48-B6A6-4DE1-9E6B-D11D8F5BE40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effectLst/>
                <a:latin typeface="+mj-lt"/>
                <a:ea typeface="Calibri" panose="020F0502020204030204" pitchFamily="34" charset="0"/>
              </a:rPr>
              <a:t>Advanced Visualization Tools</a:t>
            </a:r>
            <a:endParaRPr lang="en-US" sz="7200" b="1" dirty="0">
              <a:latin typeface="+mj-lt"/>
            </a:endParaRPr>
          </a:p>
        </p:txBody>
      </p:sp>
      <p:sp>
        <p:nvSpPr>
          <p:cNvPr id="2" name="Date Placeholder 1">
            <a:extLst>
              <a:ext uri="{FF2B5EF4-FFF2-40B4-BE49-F238E27FC236}">
                <a16:creationId xmlns:a16="http://schemas.microsoft.com/office/drawing/2014/main" id="{533AEE5E-1281-36F8-0C88-BCA57141CA16}"/>
              </a:ext>
            </a:extLst>
          </p:cNvPr>
          <p:cNvSpPr>
            <a:spLocks noGrp="1"/>
          </p:cNvSpPr>
          <p:nvPr>
            <p:ph type="dt" sz="half" idx="10"/>
          </p:nvPr>
        </p:nvSpPr>
        <p:spPr/>
        <p:txBody>
          <a:bodyPr/>
          <a:lstStyle/>
          <a:p>
            <a:fld id="{6BC8FE4F-B993-47A1-BA51-D40674436480}" type="datetime1">
              <a:rPr lang="en-US" smtClean="0"/>
              <a:t>12/2/24</a:t>
            </a:fld>
            <a:endParaRPr lang="en-US" dirty="0"/>
          </a:p>
        </p:txBody>
      </p:sp>
      <p:sp>
        <p:nvSpPr>
          <p:cNvPr id="4" name="Footer Placeholder 3">
            <a:extLst>
              <a:ext uri="{FF2B5EF4-FFF2-40B4-BE49-F238E27FC236}">
                <a16:creationId xmlns:a16="http://schemas.microsoft.com/office/drawing/2014/main" id="{E153A109-227C-BAE5-F647-84B1AA4E2C19}"/>
              </a:ext>
            </a:extLst>
          </p:cNvPr>
          <p:cNvSpPr>
            <a:spLocks noGrp="1"/>
          </p:cNvSpPr>
          <p:nvPr>
            <p:ph type="ftr" sz="quarter" idx="11"/>
          </p:nvPr>
        </p:nvSpPr>
        <p:spPr>
          <a:xfrm>
            <a:off x="3124200" y="6356350"/>
            <a:ext cx="3886200" cy="365125"/>
          </a:xfrm>
        </p:spPr>
        <p:txBody>
          <a:bodyPr/>
          <a:lstStyle/>
          <a:p>
            <a:r>
              <a:rPr lang="en-US"/>
              <a:t>UNIT 05     Data Analytics</a:t>
            </a:r>
            <a:endParaRPr lang="en-US" dirty="0"/>
          </a:p>
        </p:txBody>
      </p:sp>
      <p:sp>
        <p:nvSpPr>
          <p:cNvPr id="5" name="Slide Number Placeholder 4">
            <a:extLst>
              <a:ext uri="{FF2B5EF4-FFF2-40B4-BE49-F238E27FC236}">
                <a16:creationId xmlns:a16="http://schemas.microsoft.com/office/drawing/2014/main" id="{102482EB-9B03-5F21-B244-C02C8606573A}"/>
              </a:ext>
            </a:extLst>
          </p:cNvPr>
          <p:cNvSpPr>
            <a:spLocks noGrp="1"/>
          </p:cNvSpPr>
          <p:nvPr>
            <p:ph type="sldNum" sz="quarter" idx="12"/>
          </p:nvPr>
        </p:nvSpPr>
        <p:spPr/>
        <p:txBody>
          <a:bodyPr/>
          <a:lstStyle/>
          <a:p>
            <a:fld id="{B6F15528-21DE-4FAA-801E-634DDDAF4B2B}" type="slidenum">
              <a:rPr lang="en-US" smtClean="0"/>
              <a:pPr/>
              <a:t>99</a:t>
            </a:fld>
            <a:endParaRPr lang="en-US" dirty="0"/>
          </a:p>
        </p:txBody>
      </p:sp>
      <p:pic>
        <p:nvPicPr>
          <p:cNvPr id="7" name="Picture 6">
            <a:extLst>
              <a:ext uri="{FF2B5EF4-FFF2-40B4-BE49-F238E27FC236}">
                <a16:creationId xmlns:a16="http://schemas.microsoft.com/office/drawing/2014/main" id="{C433AF6D-38DC-99E3-E401-430E16F41A22}"/>
              </a:ext>
            </a:extLst>
          </p:cNvPr>
          <p:cNvPicPr>
            <a:picLocks noChangeAspect="1"/>
          </p:cNvPicPr>
          <p:nvPr/>
        </p:nvPicPr>
        <p:blipFill>
          <a:blip r:embed="rId2"/>
          <a:stretch>
            <a:fillRect/>
          </a:stretch>
        </p:blipFill>
        <p:spPr>
          <a:xfrm>
            <a:off x="0" y="-9524"/>
            <a:ext cx="1378974" cy="838194"/>
          </a:xfrm>
          <a:prstGeom prst="rect">
            <a:avLst/>
          </a:prstGeom>
        </p:spPr>
      </p:pic>
      <p:sp>
        <p:nvSpPr>
          <p:cNvPr id="6" name="Rectangle 1">
            <a:extLst>
              <a:ext uri="{FF2B5EF4-FFF2-40B4-BE49-F238E27FC236}">
                <a16:creationId xmlns:a16="http://schemas.microsoft.com/office/drawing/2014/main" id="{F1D6572D-4473-EF64-5D49-66A54923CBA5}"/>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BA9519-4049-C68C-EA67-6C19F708B9C4}"/>
              </a:ext>
            </a:extLst>
          </p:cNvPr>
          <p:cNvSpPr txBox="1"/>
          <p:nvPr/>
        </p:nvSpPr>
        <p:spPr>
          <a:xfrm>
            <a:off x="685800" y="1066800"/>
            <a:ext cx="7772400" cy="589072"/>
          </a:xfrm>
          <a:prstGeom prst="rect">
            <a:avLst/>
          </a:prstGeom>
          <a:noFill/>
        </p:spPr>
        <p:txBody>
          <a:bodyPr wrap="square">
            <a:spAutoFit/>
          </a:bodyPr>
          <a:lstStyle/>
          <a:p>
            <a:pPr>
              <a:lnSpc>
                <a:spcPct val="150000"/>
              </a:lnSpc>
            </a:pPr>
            <a:endParaRPr lang="en-US" sz="2400" b="0" i="0" dirty="0">
              <a:solidFill>
                <a:srgbClr val="000000"/>
              </a:solidFill>
              <a:effectLst/>
              <a:latin typeface="+mj-lt"/>
            </a:endParaRPr>
          </a:p>
        </p:txBody>
      </p:sp>
      <p:pic>
        <p:nvPicPr>
          <p:cNvPr id="27650" name="Picture 2" descr="Tableau Change Color Based on Value">
            <a:extLst>
              <a:ext uri="{FF2B5EF4-FFF2-40B4-BE49-F238E27FC236}">
                <a16:creationId xmlns:a16="http://schemas.microsoft.com/office/drawing/2014/main" id="{026CE23C-6C4D-AB75-48B7-A39237A8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483615"/>
            <a:ext cx="8305800" cy="421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237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38390</TotalTime>
  <Words>8275</Words>
  <Application>Microsoft Macintosh PowerPoint</Application>
  <PresentationFormat>On-screen Show (4:3)</PresentationFormat>
  <Paragraphs>1031</Paragraphs>
  <Slides>134</Slides>
  <Notes>16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134</vt:i4>
      </vt:variant>
    </vt:vector>
  </HeadingPairs>
  <TitlesOfParts>
    <vt:vector size="150" baseType="lpstr">
      <vt:lpstr>Arial</vt:lpstr>
      <vt:lpstr>Calibri</vt:lpstr>
      <vt:lpstr>Encode Sans Compressed</vt:lpstr>
      <vt:lpstr>inter-bold</vt:lpstr>
      <vt:lpstr>inter-regular</vt:lpstr>
      <vt:lpstr>Lato</vt:lpstr>
      <vt:lpstr>Nunito</vt:lpstr>
      <vt:lpstr>Open Sans</vt:lpstr>
      <vt:lpstr>proxima-nova</vt:lpstr>
      <vt:lpstr>PS TT Commons Roman</vt:lpstr>
      <vt:lpstr>sofia-pro</vt:lpstr>
      <vt:lpstr>Source Sans Pro</vt:lpstr>
      <vt:lpstr>Times New Roman</vt:lpstr>
      <vt:lpstr>urw-din</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Semester Question Paper Templates (Offline Pattern/Online Pattern</vt:lpstr>
      <vt:lpstr>End Semester Question Paper Templates (Offline Pattern/Online Pattern</vt:lpstr>
      <vt:lpstr>End Semester Question Paper Templates (Offline Pattern/Online Pattern</vt:lpstr>
      <vt:lpstr>End Semester Question Paper Templates (Offline Pattern/Online Pattern</vt:lpstr>
      <vt:lpstr>End Semester Question Paper Templates (Offline Pattern/Online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MCQ unit wise/weekly</vt:lpstr>
      <vt:lpstr>MCQ unit wise/weekly</vt:lpstr>
      <vt:lpstr>MCQ unit wise/weekly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VIN S340</dc:creator>
  <cp:lastModifiedBy>Dr Sanna Mehraj Kak</cp:lastModifiedBy>
  <cp:revision>1402</cp:revision>
  <dcterms:created xsi:type="dcterms:W3CDTF">2020-04-10T07:02:33Z</dcterms:created>
  <dcterms:modified xsi:type="dcterms:W3CDTF">2024-12-02T16:36:49Z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2012-11-12T00:00:00Z</vt:filetime>
  </property>
  <property fmtid="{D5CDD505-2E9C-101B-9397-08002B2CF9AE}" pid="3" name="Creator">
    <vt:lpwstr>Microsoft® Office PowerPoint® 2007</vt:lpwstr>
  </property>
  <property fmtid="{D5CDD505-2E9C-101B-9397-08002B2CF9AE}" pid="4" name="LastSaved">
    <vt:filetime>2020-04-10T00:00:00Z</vt:filetime>
  </property>
</Properties>
</file>